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63" r:id="rId5"/>
    <p:sldId id="258" r:id="rId6"/>
    <p:sldId id="261" r:id="rId7"/>
    <p:sldId id="259" r:id="rId8"/>
    <p:sldId id="264" r:id="rId9"/>
    <p:sldId id="265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layout/>
    </c:title>
    <c:plotArea>
      <c:layout>
        <c:manualLayout>
          <c:layoutTarget val="inner"/>
          <c:xMode val="edge"/>
          <c:yMode val="edge"/>
          <c:x val="7.055281317782186E-2"/>
          <c:y val="5.1057960246385863E-2"/>
          <c:w val="0.91259812737840695"/>
          <c:h val="0.54851843478395368"/>
        </c:manualLayout>
      </c:layout>
      <c:barChart>
        <c:barDir val="col"/>
        <c:grouping val="clustered"/>
        <c:ser>
          <c:idx val="0"/>
          <c:order val="0"/>
          <c:tx>
            <c:strRef>
              <c:f>Munka1!$A$2</c:f>
              <c:strCache>
                <c:ptCount val="1"/>
              </c:strCache>
            </c:strRef>
          </c:tx>
          <c:cat>
            <c:strRef>
              <c:f>Munka1!$B$1:$G$1</c:f>
              <c:strCache>
                <c:ptCount val="6"/>
                <c:pt idx="0">
                  <c:v>Továbbtanulás 4,1</c:v>
                </c:pt>
                <c:pt idx="1">
                  <c:v>Érdeklődés, kutatás 2,9</c:v>
                </c:pt>
                <c:pt idx="2">
                  <c:v>Kitartó munka,elmélyülés 2,72</c:v>
                </c:pt>
                <c:pt idx="3">
                  <c:v>Jó jegy az iskolában 3,38</c:v>
                </c:pt>
                <c:pt idx="4">
                  <c:v>Pozíció az iskolában 3,06</c:v>
                </c:pt>
                <c:pt idx="5">
                  <c:v>Jutalom a családban 2,1</c:v>
                </c:pt>
              </c:strCache>
            </c:strRef>
          </c:cat>
          <c:val>
            <c:numRef>
              <c:f>Munka1!$B$2:$G$2</c:f>
              <c:numCache>
                <c:formatCode>General</c:formatCode>
                <c:ptCount val="6"/>
                <c:pt idx="0">
                  <c:v>4.0999999999999996</c:v>
                </c:pt>
                <c:pt idx="1">
                  <c:v>2.9</c:v>
                </c:pt>
                <c:pt idx="2">
                  <c:v>2.72</c:v>
                </c:pt>
                <c:pt idx="3">
                  <c:v>3.38</c:v>
                </c:pt>
                <c:pt idx="4">
                  <c:v>3.06</c:v>
                </c:pt>
                <c:pt idx="5">
                  <c:v>2.1</c:v>
                </c:pt>
              </c:numCache>
            </c:numRef>
          </c:val>
        </c:ser>
        <c:axId val="33701888"/>
        <c:axId val="49048576"/>
      </c:barChart>
      <c:catAx>
        <c:axId val="33701888"/>
        <c:scaling>
          <c:orientation val="minMax"/>
        </c:scaling>
        <c:axPos val="b"/>
        <c:tickLblPos val="nextTo"/>
        <c:crossAx val="49048576"/>
        <c:crosses val="autoZero"/>
        <c:auto val="1"/>
        <c:lblAlgn val="ctr"/>
        <c:lblOffset val="100"/>
      </c:catAx>
      <c:valAx>
        <c:axId val="49048576"/>
        <c:scaling>
          <c:orientation val="minMax"/>
        </c:scaling>
        <c:axPos val="l"/>
        <c:majorGridlines/>
        <c:numFmt formatCode="General" sourceLinked="1"/>
        <c:tickLblPos val="nextTo"/>
        <c:crossAx val="337018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>
        <c:manualLayout>
          <c:layoutTarget val="inner"/>
          <c:xMode val="edge"/>
          <c:yMode val="edge"/>
          <c:x val="2.6267456482890993E-3"/>
          <c:y val="5.3624158719206637E-2"/>
          <c:w val="0.9422115957376398"/>
          <c:h val="0.8324148194060309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cat>
            <c:strLit>
              <c:ptCount val="1"/>
              <c:pt idx="0">
                <c:v>a</c:v>
              </c:pt>
            </c:strLit>
          </c:cat>
          <c:val>
            <c:numRef>
              <c:f>Munka1!$B$2:$B$7</c:f>
              <c:numCache>
                <c:formatCode>General</c:formatCode>
                <c:ptCount val="6"/>
                <c:pt idx="0">
                  <c:v>21</c:v>
                </c:pt>
                <c:pt idx="1">
                  <c:v>15</c:v>
                </c:pt>
                <c:pt idx="2">
                  <c:v>14</c:v>
                </c:pt>
                <c:pt idx="3">
                  <c:v>18</c:v>
                </c:pt>
                <c:pt idx="4">
                  <c:v>16</c:v>
                </c:pt>
                <c:pt idx="5">
                  <c:v>15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5702-18D4-4E66-B2C7-3499AE0926C5}" type="datetimeFigureOut">
              <a:rPr lang="hu-HU" smtClean="0"/>
              <a:t>2012.04.19.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6A7D-C8AC-43B0-AEFF-3CF5A1E4358C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5702-18D4-4E66-B2C7-3499AE0926C5}" type="datetimeFigureOut">
              <a:rPr lang="hu-HU" smtClean="0"/>
              <a:t>2012.04.19.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6A7D-C8AC-43B0-AEFF-3CF5A1E4358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5702-18D4-4E66-B2C7-3499AE0926C5}" type="datetimeFigureOut">
              <a:rPr lang="hu-HU" smtClean="0"/>
              <a:t>2012.04.19.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6A7D-C8AC-43B0-AEFF-3CF5A1E4358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5702-18D4-4E66-B2C7-3499AE0926C5}" type="datetimeFigureOut">
              <a:rPr lang="hu-HU" smtClean="0"/>
              <a:t>2012.04.19.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6A7D-C8AC-43B0-AEFF-3CF5A1E4358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5702-18D4-4E66-B2C7-3499AE0926C5}" type="datetimeFigureOut">
              <a:rPr lang="hu-HU" smtClean="0"/>
              <a:t>2012.04.19.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6A7D-C8AC-43B0-AEFF-3CF5A1E4358C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5702-18D4-4E66-B2C7-3499AE0926C5}" type="datetimeFigureOut">
              <a:rPr lang="hu-HU" smtClean="0"/>
              <a:t>2012.04.19.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6A7D-C8AC-43B0-AEFF-3CF5A1E4358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5702-18D4-4E66-B2C7-3499AE0926C5}" type="datetimeFigureOut">
              <a:rPr lang="hu-HU" smtClean="0"/>
              <a:t>2012.04.19.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6A7D-C8AC-43B0-AEFF-3CF5A1E4358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5702-18D4-4E66-B2C7-3499AE0926C5}" type="datetimeFigureOut">
              <a:rPr lang="hu-HU" smtClean="0"/>
              <a:t>2012.04.19.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6A7D-C8AC-43B0-AEFF-3CF5A1E4358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5702-18D4-4E66-B2C7-3499AE0926C5}" type="datetimeFigureOut">
              <a:rPr lang="hu-HU" smtClean="0"/>
              <a:t>2012.04.19.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6A7D-C8AC-43B0-AEFF-3CF5A1E4358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5702-18D4-4E66-B2C7-3499AE0926C5}" type="datetimeFigureOut">
              <a:rPr lang="hu-HU" smtClean="0"/>
              <a:t>2012.04.19.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6A7D-C8AC-43B0-AEFF-3CF5A1E4358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5702-18D4-4E66-B2C7-3499AE0926C5}" type="datetimeFigureOut">
              <a:rPr lang="hu-HU" smtClean="0"/>
              <a:t>2012.04.19.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AD6A7D-C8AC-43B0-AEFF-3CF5A1E4358C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8F5702-18D4-4E66-B2C7-3499AE0926C5}" type="datetimeFigureOut">
              <a:rPr lang="hu-HU" smtClean="0"/>
              <a:t>2012.04.19.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AD6A7D-C8AC-43B0-AEFF-3CF5A1E4358C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/>
          <a:lstStyle/>
          <a:p>
            <a:r>
              <a:rPr lang="hu-HU" b="1" dirty="0" smtClean="0"/>
              <a:t>Iskolai teljesítmény pszichológiai determinánsai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907704" y="4005064"/>
            <a:ext cx="6984776" cy="2520280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</a:rPr>
              <a:t>Tanulás iránti attitűd vizsgálat</a:t>
            </a:r>
          </a:p>
          <a:p>
            <a:pPr algn="ctr"/>
            <a:endParaRPr lang="hu-HU" b="1" dirty="0" smtClean="0">
              <a:solidFill>
                <a:schemeClr val="tx1"/>
              </a:solidFill>
            </a:endParaRPr>
          </a:p>
          <a:p>
            <a:pPr algn="ctr"/>
            <a:r>
              <a:rPr lang="hu-HU" dirty="0" smtClean="0">
                <a:solidFill>
                  <a:schemeClr val="tx1"/>
                </a:solidFill>
              </a:rPr>
              <a:t> Készítette:  </a:t>
            </a:r>
            <a:r>
              <a:rPr lang="hu-HU" dirty="0" err="1" smtClean="0">
                <a:solidFill>
                  <a:schemeClr val="tx1"/>
                </a:solidFill>
              </a:rPr>
              <a:t>Morauszkiné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L</a:t>
            </a:r>
            <a:r>
              <a:rPr lang="hu-HU" dirty="0" err="1" smtClean="0">
                <a:solidFill>
                  <a:schemeClr val="tx1"/>
                </a:solidFill>
              </a:rPr>
              <a:t>ippa</a:t>
            </a:r>
            <a:r>
              <a:rPr lang="hu-HU" dirty="0" smtClean="0">
                <a:solidFill>
                  <a:schemeClr val="tx1"/>
                </a:solidFill>
              </a:rPr>
              <a:t> Krisztina</a:t>
            </a:r>
          </a:p>
          <a:p>
            <a:pPr algn="ctr"/>
            <a:r>
              <a:rPr lang="hu-HU" dirty="0" smtClean="0">
                <a:solidFill>
                  <a:schemeClr val="tx1"/>
                </a:solidFill>
              </a:rPr>
              <a:t>   Pedagógia szakvizsga I. félév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hu-HU" sz="3600" b="1" u="sng" dirty="0" smtClean="0">
                <a:latin typeface="Times New Roman" pitchFamily="18" charset="0"/>
                <a:cs typeface="Times New Roman" pitchFamily="18" charset="0"/>
              </a:rPr>
              <a:t>LIFE LONG LEARNING </a:t>
            </a:r>
            <a:endParaRPr lang="hu-H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dirty="0" smtClean="0"/>
              <a:t>az élethosszig tartó tanulás :</a:t>
            </a:r>
          </a:p>
          <a:p>
            <a:pPr algn="ctr">
              <a:buFont typeface="Wingdings" pitchFamily="2" charset="2"/>
              <a:buChar char="§"/>
            </a:pPr>
            <a:r>
              <a:rPr lang="hu-HU" dirty="0" smtClean="0"/>
              <a:t> a felnőttkori tanulás szinonimája , </a:t>
            </a:r>
          </a:p>
          <a:p>
            <a:pPr algn="ctr">
              <a:buFont typeface="Wingdings" pitchFamily="2" charset="2"/>
              <a:buChar char="§"/>
            </a:pPr>
            <a:r>
              <a:rPr lang="hu-HU" dirty="0" smtClean="0"/>
              <a:t>k</a:t>
            </a:r>
            <a:r>
              <a:rPr lang="hu-HU" dirty="0" smtClean="0"/>
              <a:t>özvetítendő érték,</a:t>
            </a:r>
          </a:p>
          <a:p>
            <a:pPr algn="ctr">
              <a:buFont typeface="Wingdings" pitchFamily="2" charset="2"/>
              <a:buChar char="§"/>
            </a:pPr>
            <a:r>
              <a:rPr lang="hu-HU" dirty="0" smtClean="0"/>
              <a:t>k</a:t>
            </a:r>
            <a:r>
              <a:rPr lang="hu-HU" dirty="0" smtClean="0"/>
              <a:t>ompetencia rendszer ,</a:t>
            </a:r>
          </a:p>
          <a:p>
            <a:pPr algn="ctr">
              <a:buFont typeface="Wingdings" pitchFamily="2" charset="2"/>
              <a:buChar char="§"/>
            </a:pPr>
            <a:r>
              <a:rPr lang="hu-HU" dirty="0" smtClean="0"/>
              <a:t>élet és munka iránti attitűd , </a:t>
            </a:r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r>
              <a:rPr lang="hu-HU" dirty="0" smtClean="0"/>
              <a:t>EGYÉNI ÉLETÚT ALAKÍTÁSÁNAK KULCSA</a:t>
            </a:r>
          </a:p>
          <a:p>
            <a:pPr algn="ctr">
              <a:buNone/>
            </a:pPr>
            <a:endParaRPr lang="hu-HU" dirty="0" smtClean="0"/>
          </a:p>
          <a:p>
            <a:pPr algn="just">
              <a:buNone/>
            </a:pP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Tanulás utáni érdeklődés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:   OECD országokban:50-60%</a:t>
            </a:r>
          </a:p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 (24-59 évesek)            Magyarországon 15%</a:t>
            </a:r>
          </a:p>
          <a:p>
            <a:pPr algn="just">
              <a:buNone/>
            </a:pP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Tanulás iránti attitűdök :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Magyarországon: 20%</a:t>
            </a:r>
          </a:p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Nyugat EU:          60%</a:t>
            </a:r>
          </a:p>
          <a:p>
            <a:pPr>
              <a:buFont typeface="Wingdings" pitchFamily="2" charset="2"/>
              <a:buChar char="§"/>
            </a:pP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736304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„akinek van, annak adatik, akinek nincs, attól elvétetik”</a:t>
            </a:r>
            <a:br>
              <a:rPr lang="hu-H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Máté effektus</a:t>
            </a:r>
            <a:br>
              <a:rPr lang="hu-HU" sz="4000" dirty="0" smtClean="0">
                <a:latin typeface="Times New Roman" pitchFamily="18" charset="0"/>
                <a:cs typeface="Times New Roman" pitchFamily="18" charset="0"/>
              </a:rPr>
            </a:br>
            <a:endParaRPr lang="hu-H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844824"/>
            <a:ext cx="8229600" cy="4389120"/>
          </a:xfrm>
        </p:spPr>
        <p:txBody>
          <a:bodyPr/>
          <a:lstStyle/>
          <a:p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 algn="just">
              <a:buNone/>
            </a:pPr>
            <a:r>
              <a:rPr lang="hu-HU" dirty="0" smtClean="0"/>
              <a:t>Minél magasabb valakinek az iskolai végzettsége, annál fontosabb számára a tanulás.</a:t>
            </a:r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r>
              <a:rPr lang="hu-HU" u="sng" dirty="0" smtClean="0"/>
              <a:t>Tanuló társadalom megteremtődésének a két feltétele:</a:t>
            </a:r>
          </a:p>
          <a:p>
            <a:pPr algn="ctr">
              <a:buFont typeface="Wingdings" pitchFamily="2" charset="2"/>
              <a:buChar char="§"/>
            </a:pPr>
            <a:r>
              <a:rPr lang="hu-HU" dirty="0" smtClean="0"/>
              <a:t>Tanuló ösztönző munkakörnyezete</a:t>
            </a:r>
          </a:p>
          <a:p>
            <a:pPr algn="ctr">
              <a:buFont typeface="Wingdings" pitchFamily="2" charset="2"/>
              <a:buChar char="§"/>
            </a:pPr>
            <a:r>
              <a:rPr lang="hu-HU" dirty="0" smtClean="0"/>
              <a:t>Tanuláshoz szükséges kompetenciák elsajátítása</a:t>
            </a:r>
          </a:p>
          <a:p>
            <a:pPr algn="ctr">
              <a:buNone/>
            </a:pPr>
            <a:r>
              <a:rPr lang="hu-HU" dirty="0" smtClean="0"/>
              <a:t>(tanulni tudás megtanítása)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u="sng" dirty="0" smtClean="0">
                <a:latin typeface="Times New Roman" pitchFamily="18" charset="0"/>
                <a:cs typeface="Times New Roman" pitchFamily="18" charset="0"/>
              </a:rPr>
              <a:t>ATTITŰD VIZSGÁLAT</a:t>
            </a:r>
            <a:endParaRPr lang="hu-HU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/>
              <a:t>Tanulási kedvet számos tényező befolyásolja </a:t>
            </a:r>
            <a:r>
              <a:rPr lang="hu-HU" b="1" dirty="0" smtClean="0"/>
              <a:t>- </a:t>
            </a:r>
          </a:p>
          <a:p>
            <a:pPr>
              <a:buNone/>
            </a:pPr>
            <a:r>
              <a:rPr lang="hu-HU" dirty="0" smtClean="0"/>
              <a:t> </a:t>
            </a:r>
            <a:r>
              <a:rPr lang="hu-HU" dirty="0" smtClean="0"/>
              <a:t>                                a tanulási motiváció fejlődik</a:t>
            </a:r>
          </a:p>
          <a:p>
            <a:pPr>
              <a:buNone/>
            </a:pPr>
            <a:r>
              <a:rPr lang="hu-HU" dirty="0" smtClean="0"/>
              <a:t>Tanuló önmagát motiválja = önszabályozott tanulás</a:t>
            </a:r>
          </a:p>
          <a:p>
            <a:pPr>
              <a:buNone/>
            </a:pPr>
            <a:r>
              <a:rPr lang="hu-HU" dirty="0" smtClean="0"/>
              <a:t>Tanulás és motiváció összefüggésében </a:t>
            </a:r>
          </a:p>
          <a:p>
            <a:pPr>
              <a:buNone/>
            </a:pPr>
            <a:r>
              <a:rPr lang="hu-HU" dirty="0" smtClean="0"/>
              <a:t>                         az attitűd pozitív  vagy negatív beállítódás</a:t>
            </a:r>
          </a:p>
          <a:p>
            <a:pPr>
              <a:buNone/>
            </a:pPr>
            <a:r>
              <a:rPr lang="hu-HU" u="sng" dirty="0" smtClean="0"/>
              <a:t>Tanárnak ismernie kell a tanulási attitűdök :</a:t>
            </a:r>
          </a:p>
          <a:p>
            <a:pPr>
              <a:buNone/>
            </a:pPr>
            <a:r>
              <a:rPr lang="hu-HU" dirty="0" smtClean="0"/>
              <a:t>- felépítését</a:t>
            </a:r>
          </a:p>
          <a:p>
            <a:pPr>
              <a:buNone/>
            </a:pPr>
            <a:r>
              <a:rPr lang="hu-HU" dirty="0" smtClean="0"/>
              <a:t>- szerepét</a:t>
            </a:r>
          </a:p>
          <a:p>
            <a:pPr>
              <a:buNone/>
            </a:pPr>
            <a:r>
              <a:rPr lang="hu-HU" dirty="0" smtClean="0"/>
              <a:t>- megváltoztathatóságuk lehetőségeit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u="sng" dirty="0" smtClean="0"/>
              <a:t>Mérőeszköz</a:t>
            </a:r>
            <a:r>
              <a:rPr lang="hu-HU" dirty="0" smtClean="0"/>
              <a:t>: 31 </a:t>
            </a:r>
            <a:r>
              <a:rPr lang="hu-HU" dirty="0" err="1" smtClean="0"/>
              <a:t>itemes</a:t>
            </a:r>
            <a:r>
              <a:rPr lang="hu-HU" dirty="0" smtClean="0"/>
              <a:t> attitűdkérdőív hat </a:t>
            </a:r>
            <a:r>
              <a:rPr lang="hu-HU" dirty="0" err="1" smtClean="0"/>
              <a:t>motivumcsoportja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</a:t>
            </a:r>
            <a:r>
              <a:rPr lang="hu-HU" dirty="0" smtClean="0"/>
              <a:t>                      5 fokozatú </a:t>
            </a:r>
            <a:r>
              <a:rPr lang="hu-HU" dirty="0" err="1" smtClean="0"/>
              <a:t>L</a:t>
            </a:r>
            <a:r>
              <a:rPr lang="hu-HU" dirty="0" err="1" smtClean="0"/>
              <a:t>ikert</a:t>
            </a:r>
            <a:r>
              <a:rPr lang="hu-HU" dirty="0" smtClean="0"/>
              <a:t> típusú skálán jelezhették     egyetértésük v. egyet nem értésük erősségét</a:t>
            </a:r>
          </a:p>
          <a:p>
            <a:pPr>
              <a:buNone/>
            </a:pPr>
            <a:r>
              <a:rPr lang="hu-HU" dirty="0" smtClean="0"/>
              <a:t>                       5.osztály -23 fő  (12 lány -11 fiú)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5656" y="0"/>
            <a:ext cx="6048672" cy="1268760"/>
          </a:xfrm>
        </p:spPr>
        <p:txBody>
          <a:bodyPr>
            <a:normAutofit/>
          </a:bodyPr>
          <a:lstStyle/>
          <a:p>
            <a:pPr algn="ctr"/>
            <a:r>
              <a:rPr lang="hu-HU" sz="2800" b="1" smtClean="0">
                <a:latin typeface="Times New Roman" pitchFamily="18" charset="0"/>
                <a:cs typeface="Times New Roman" pitchFamily="18" charset="0"/>
              </a:rPr>
              <a:t>ATTITŰDKÉRDŐÍV   HAT  MOTÍVUMCSOPORTJA</a:t>
            </a:r>
            <a:endParaRPr lang="hu-H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852736" y="1313384"/>
          <a:ext cx="829126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12168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KÉTDIMENZIÓS MOTÍVUMCSOPORT</a:t>
            </a:r>
            <a:br>
              <a:rPr lang="hu-H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MODELL</a:t>
            </a:r>
            <a:br>
              <a:rPr lang="hu-H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-KÜLSŐ ÉS BELSŐ MOTÍVÁCIÓ-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FIÚK</a:t>
            </a:r>
          </a:p>
          <a:p>
            <a:pPr marL="342900" indent="-342900" algn="ctr">
              <a:buFont typeface="+mj-lt"/>
              <a:buAutoNum type="arabicPeriod"/>
            </a:pPr>
            <a:endParaRPr lang="hu-H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JÓ JEGY AZ ISKOLÁBAN - </a:t>
            </a:r>
          </a:p>
          <a:p>
            <a:pPr marL="514350" indent="-514350">
              <a:buFont typeface="+mj-lt"/>
              <a:buAutoNum type="arabicPeriod"/>
            </a:pPr>
            <a:endParaRPr lang="hu-H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hu-H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TOVÁBBTANULÁS, MAGASABB ISKOLA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ÉRDEKLŐDÉS, KUTATÁS</a:t>
            </a:r>
          </a:p>
          <a:p>
            <a:pPr marL="514350" indent="-514350">
              <a:buFont typeface="+mj-lt"/>
              <a:buAutoNum type="arabicPeriod"/>
            </a:pPr>
            <a:endParaRPr lang="hu-H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hu-H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OSZTÁLYBAN BETÖLTÖTT POZÍCIÓ</a:t>
            </a:r>
          </a:p>
          <a:p>
            <a:pPr marL="514350" indent="-514350">
              <a:buFont typeface="+mj-lt"/>
              <a:buAutoNum type="arabicPeriod"/>
            </a:pPr>
            <a:endParaRPr lang="hu-H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ELMÉLYÜLÉS, KITARTÓ MUNKA</a:t>
            </a:r>
          </a:p>
          <a:p>
            <a:pPr marL="514350" indent="-514350">
              <a:buFont typeface="+mj-lt"/>
              <a:buAutoNum type="arabicPeriod"/>
            </a:pPr>
            <a:endParaRPr lang="hu-H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JUTALOM A CSALÁDBAN</a:t>
            </a:r>
            <a:endParaRPr lang="hu-H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>
            <a:normAutofit lnSpcReduction="10000"/>
          </a:bodyPr>
          <a:lstStyle/>
          <a:p>
            <a:pPr algn="ctr"/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LÁNYOK</a:t>
            </a:r>
          </a:p>
          <a:p>
            <a:pPr algn="ctr">
              <a:buNone/>
            </a:pPr>
            <a:endParaRPr lang="hu-H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69875" indent="-269875" algn="ctr">
              <a:buFont typeface="+mj-lt"/>
              <a:buAutoNum type="arabicPeriod"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    TOVÁBBTANULÁS, MAGASABB     ISKOLA</a:t>
            </a:r>
          </a:p>
          <a:p>
            <a:pPr marL="269875" indent="-269875">
              <a:buFont typeface="+mj-lt"/>
              <a:buAutoNum type="arabicPeriod"/>
            </a:pPr>
            <a:endParaRPr lang="hu-H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JÓ JEGY AZ ISKOLÁBAN</a:t>
            </a:r>
          </a:p>
          <a:p>
            <a:pPr marL="514350" indent="-514350">
              <a:buFont typeface="+mj-lt"/>
              <a:buAutoNum type="arabicPeriod"/>
            </a:pPr>
            <a:endParaRPr lang="hu-H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OSZTÁLYBAN BETÖLTÖTT POZÍCIÓ</a:t>
            </a:r>
          </a:p>
          <a:p>
            <a:pPr marL="514350" indent="-514350">
              <a:buFont typeface="+mj-lt"/>
              <a:buAutoNum type="arabicPeriod"/>
            </a:pPr>
            <a:endParaRPr lang="hu-H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ÉRDEKLŐDÉS, KUTATÁS / JUTALOM A CSALÁDBAN</a:t>
            </a:r>
          </a:p>
          <a:p>
            <a:pPr marL="514350" indent="-514350">
              <a:buFont typeface="+mj-lt"/>
              <a:buAutoNum type="arabicPeriod"/>
            </a:pPr>
            <a:endParaRPr lang="hu-H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ELMÉLYÜLÉS, KITARTÓ MUNKA</a:t>
            </a:r>
            <a:endParaRPr lang="hu-H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4978896" cy="1368152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Motívumcsoport %-os eloszlása</a:t>
            </a:r>
            <a:endParaRPr lang="hu-H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772815"/>
          <a:ext cx="4474840" cy="4752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4499992" y="1844824"/>
            <a:ext cx="5256584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a. Továbbtanulás, magasabb                          iskola-21%</a:t>
            </a:r>
          </a:p>
          <a:p>
            <a:pPr marL="457200" indent="-457200">
              <a:buAutoNum type="alphaLcPeriod"/>
            </a:pP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b. Érdeklődés, kutatás -15%</a:t>
            </a:r>
          </a:p>
          <a:p>
            <a:endParaRPr lang="hu-H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c. Kitartó munka, elmélyülés-14%</a:t>
            </a:r>
          </a:p>
          <a:p>
            <a:endParaRPr lang="hu-H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d. Jó érdemjegyek – 18 %</a:t>
            </a:r>
          </a:p>
          <a:p>
            <a:endParaRPr lang="hu-H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e. Pozíció az osztályban – 16 %</a:t>
            </a:r>
          </a:p>
          <a:p>
            <a:endParaRPr lang="hu-H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f. Jutalom a családban -15%</a:t>
            </a:r>
          </a:p>
          <a:p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hu-H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hu-HU" sz="3600" b="1" u="sng" dirty="0" smtClean="0">
                <a:latin typeface="Times New Roman" pitchFamily="18" charset="0"/>
                <a:cs typeface="Times New Roman" pitchFamily="18" charset="0"/>
              </a:rPr>
              <a:t>Ö</a:t>
            </a:r>
            <a:r>
              <a:rPr lang="hu-HU" sz="3600" b="1" u="sng" dirty="0" smtClean="0">
                <a:latin typeface="Times New Roman" pitchFamily="18" charset="0"/>
                <a:cs typeface="Times New Roman" pitchFamily="18" charset="0"/>
              </a:rPr>
              <a:t>sszegzés</a:t>
            </a:r>
            <a:endParaRPr lang="hu-H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2718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Vizsgálat eredménye:</a:t>
            </a:r>
          </a:p>
          <a:p>
            <a:pPr>
              <a:buNone/>
            </a:pPr>
            <a:endParaRPr lang="hu-H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Belső motiváció : lányok &gt; fiúk (fontosabb a jól teljesítés, több a fiúknál az alul teljesítő)</a:t>
            </a: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Külső motiváció : lányok = fiúk 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Nemek közötti képesség elenyésző, a nemeken belüli jelentősebb.</a:t>
            </a: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Félévi eredmények nem fejezik ki: a gondolkodás minőségét</a:t>
            </a:r>
          </a:p>
          <a:p>
            <a:pPr algn="r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képességek fejlettségét</a:t>
            </a:r>
          </a:p>
          <a:p>
            <a:pPr algn="r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elsajátított tudás           alkalmazható képességét</a:t>
            </a: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Motivációs problémákat :- célok átrendezésével, </a:t>
            </a: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új értékelési és </a:t>
            </a: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                                    tanítási   módszerekkel enyhíteni lehet</a:t>
            </a:r>
          </a:p>
          <a:p>
            <a:pPr>
              <a:buNone/>
            </a:pP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1560" y="479715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Minden tanulót el kell vezetni az önszabályozáshoz!</a:t>
            </a:r>
            <a:endParaRPr lang="hu-H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sz="half" idx="1"/>
          </p:nvPr>
        </p:nvSpPr>
        <p:spPr>
          <a:xfrm>
            <a:off x="457200" y="836713"/>
            <a:ext cx="4038600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800" b="1" u="sng" dirty="0" smtClean="0">
                <a:latin typeface="Times New Roman" pitchFamily="18" charset="0"/>
                <a:cs typeface="Times New Roman" pitchFamily="18" charset="0"/>
              </a:rPr>
              <a:t>Tanárnak ismernie kell a tanulási attitűdök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elépítését,</a:t>
            </a: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zerepét,</a:t>
            </a: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egváltoztathatóságuk lehetőségeit.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artalom helye 8"/>
          <p:cNvSpPr>
            <a:spLocks noGrp="1"/>
          </p:cNvSpPr>
          <p:nvPr>
            <p:ph sz="half" idx="2"/>
          </p:nvPr>
        </p:nvSpPr>
        <p:spPr>
          <a:xfrm>
            <a:off x="4648200" y="692697"/>
            <a:ext cx="4038600" cy="3960440"/>
          </a:xfrm>
        </p:spPr>
        <p:txBody>
          <a:bodyPr>
            <a:normAutofit/>
          </a:bodyPr>
          <a:lstStyle/>
          <a:p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motívumokat időben fel kell tárni,</a:t>
            </a: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zokat alakítani,</a:t>
            </a: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működtetni,</a:t>
            </a: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ormálni kell!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252</TotalTime>
  <Words>410</Words>
  <Application>Microsoft Office PowerPoint</Application>
  <PresentationFormat>Diavetítés a képernyőre (4:3 oldalarány)</PresentationFormat>
  <Paragraphs>115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Áramlás</vt:lpstr>
      <vt:lpstr>Iskolai teljesítmény pszichológiai determinánsai</vt:lpstr>
      <vt:lpstr>LIFE LONG LEARNING </vt:lpstr>
      <vt:lpstr>„akinek van, annak adatik, akinek nincs, attól elvétetik” Máté effektus </vt:lpstr>
      <vt:lpstr>ATTITŰD VIZSGÁLAT</vt:lpstr>
      <vt:lpstr>ATTITŰDKÉRDŐÍV   HAT  MOTÍVUMCSOPORTJA</vt:lpstr>
      <vt:lpstr>KÉTDIMENZIÓS MOTÍVUMCSOPORT  MODELL -KÜLSŐ ÉS BELSŐ MOTÍVÁCIÓ-</vt:lpstr>
      <vt:lpstr>Motívumcsoport %-os eloszlása</vt:lpstr>
      <vt:lpstr>Összegzés</vt:lpstr>
      <vt:lpstr>Minden tanulót el kell vezetni az önszabályozáshoz!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Iskolai teljesítmény pszichológiai determinánsai</dc:title>
  <dc:creator>win7</dc:creator>
  <cp:lastModifiedBy>win7</cp:lastModifiedBy>
  <cp:revision>26</cp:revision>
  <dcterms:created xsi:type="dcterms:W3CDTF">2012-04-19T17:02:34Z</dcterms:created>
  <dcterms:modified xsi:type="dcterms:W3CDTF">2012-04-19T21:14:46Z</dcterms:modified>
</cp:coreProperties>
</file>