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7"/>
  </p:notesMasterIdLst>
  <p:handoutMasterIdLst>
    <p:handoutMasterId r:id="rId68"/>
  </p:handoutMasterIdLst>
  <p:sldIdLst>
    <p:sldId id="321" r:id="rId2"/>
    <p:sldId id="320"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325" r:id="rId39"/>
    <p:sldId id="293" r:id="rId40"/>
    <p:sldId id="294" r:id="rId41"/>
    <p:sldId id="326"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7" r:id="rId64"/>
    <p:sldId id="318" r:id="rId65"/>
    <p:sldId id="319" r:id="rId66"/>
  </p:sldIdLst>
  <p:sldSz cx="9144000" cy="6858000" type="screen4x3"/>
  <p:notesSz cx="6884988" cy="10018713"/>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82913" cy="50165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hu-HU"/>
          </a:p>
        </p:txBody>
      </p:sp>
      <p:sp>
        <p:nvSpPr>
          <p:cNvPr id="3" name="Dátum helye 2"/>
          <p:cNvSpPr>
            <a:spLocks noGrp="1"/>
          </p:cNvSpPr>
          <p:nvPr>
            <p:ph type="dt" sz="quarter" idx="1"/>
          </p:nvPr>
        </p:nvSpPr>
        <p:spPr>
          <a:xfrm>
            <a:off x="3900488" y="0"/>
            <a:ext cx="2982912" cy="5016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BC8F412-BD0B-4145-98F1-5015CE8E0CC3}" type="datetimeFigureOut">
              <a:rPr lang="hu-HU"/>
              <a:pPr>
                <a:defRPr/>
              </a:pPr>
              <a:t>2012.05.06.</a:t>
            </a:fld>
            <a:endParaRPr lang="hu-HU"/>
          </a:p>
        </p:txBody>
      </p:sp>
      <p:sp>
        <p:nvSpPr>
          <p:cNvPr id="4" name="Élőláb helye 3"/>
          <p:cNvSpPr>
            <a:spLocks noGrp="1"/>
          </p:cNvSpPr>
          <p:nvPr>
            <p:ph type="ftr" sz="quarter" idx="2"/>
          </p:nvPr>
        </p:nvSpPr>
        <p:spPr>
          <a:xfrm>
            <a:off x="0" y="9515475"/>
            <a:ext cx="2982913" cy="50165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hu-HU"/>
          </a:p>
        </p:txBody>
      </p:sp>
      <p:sp>
        <p:nvSpPr>
          <p:cNvPr id="5" name="Dia számának helye 4"/>
          <p:cNvSpPr>
            <a:spLocks noGrp="1"/>
          </p:cNvSpPr>
          <p:nvPr>
            <p:ph type="sldNum" sz="quarter" idx="3"/>
          </p:nvPr>
        </p:nvSpPr>
        <p:spPr>
          <a:xfrm>
            <a:off x="3900488" y="9515475"/>
            <a:ext cx="2982912" cy="5016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EFE949C-7490-42BB-AA3D-4027E13C3765}" type="slidenum">
              <a:rPr lang="hu-HU"/>
              <a:pPr>
                <a:defRPr/>
              </a:pPr>
              <a:t>‹#›</a:t>
            </a:fld>
            <a:endParaRPr lang="hu-H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82913" cy="50165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hu-HU"/>
          </a:p>
        </p:txBody>
      </p:sp>
      <p:sp>
        <p:nvSpPr>
          <p:cNvPr id="3" name="Dátum helye 2"/>
          <p:cNvSpPr>
            <a:spLocks noGrp="1"/>
          </p:cNvSpPr>
          <p:nvPr>
            <p:ph type="dt" idx="1"/>
          </p:nvPr>
        </p:nvSpPr>
        <p:spPr>
          <a:xfrm>
            <a:off x="3900488" y="0"/>
            <a:ext cx="2982912" cy="5016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4270699-C967-4B23-8436-648952D57AE3}" type="datetimeFigureOut">
              <a:rPr lang="hu-HU"/>
              <a:pPr>
                <a:defRPr/>
              </a:pPr>
              <a:t>2012.05.06.</a:t>
            </a:fld>
            <a:endParaRPr lang="hu-HU"/>
          </a:p>
        </p:txBody>
      </p:sp>
      <p:sp>
        <p:nvSpPr>
          <p:cNvPr id="4" name="Diakép helye 3"/>
          <p:cNvSpPr>
            <a:spLocks noGrp="1" noRot="1" noChangeAspect="1"/>
          </p:cNvSpPr>
          <p:nvPr>
            <p:ph type="sldImg" idx="2"/>
          </p:nvPr>
        </p:nvSpPr>
        <p:spPr>
          <a:xfrm>
            <a:off x="938213" y="750888"/>
            <a:ext cx="5008562" cy="3757612"/>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88975" y="4759325"/>
            <a:ext cx="5507038" cy="4508500"/>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9515475"/>
            <a:ext cx="2982913" cy="50165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hu-HU"/>
          </a:p>
        </p:txBody>
      </p:sp>
      <p:sp>
        <p:nvSpPr>
          <p:cNvPr id="7" name="Dia számának helye 6"/>
          <p:cNvSpPr>
            <a:spLocks noGrp="1"/>
          </p:cNvSpPr>
          <p:nvPr>
            <p:ph type="sldNum" sz="quarter" idx="5"/>
          </p:nvPr>
        </p:nvSpPr>
        <p:spPr>
          <a:xfrm>
            <a:off x="3900488" y="9515475"/>
            <a:ext cx="2982912" cy="5016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4A639B9-8C86-466E-B66E-8AAAEE282B7A}" type="slidenum">
              <a:rPr lang="hu-HU"/>
              <a:pPr>
                <a:defRPr/>
              </a:pPr>
              <a:t>‹#›</a:t>
            </a:fld>
            <a:endParaRPr lang="hu-H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9" name="Cím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hu-HU" smtClean="0"/>
              <a:t>Mintacím szerkesztése</a:t>
            </a:r>
            <a:endParaRPr lang="en-US"/>
          </a:p>
        </p:txBody>
      </p:sp>
      <p:sp>
        <p:nvSpPr>
          <p:cNvPr id="17" name="Alcím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u-HU" smtClean="0"/>
              <a:t>Alcím mintájának szerkesztése</a:t>
            </a:r>
            <a:endParaRPr lang="en-US"/>
          </a:p>
        </p:txBody>
      </p:sp>
      <p:sp>
        <p:nvSpPr>
          <p:cNvPr id="4" name="Dátum helye 9"/>
          <p:cNvSpPr>
            <a:spLocks noGrp="1"/>
          </p:cNvSpPr>
          <p:nvPr>
            <p:ph type="dt" sz="half" idx="10"/>
          </p:nvPr>
        </p:nvSpPr>
        <p:spPr/>
        <p:txBody>
          <a:bodyPr/>
          <a:lstStyle>
            <a:lvl1pPr>
              <a:defRPr/>
            </a:lvl1pPr>
          </a:lstStyle>
          <a:p>
            <a:pPr>
              <a:defRPr/>
            </a:pPr>
            <a:fld id="{89B9587B-10D8-4321-9747-750894E32A4B}" type="datetime1">
              <a:rPr lang="hu-HU"/>
              <a:pPr>
                <a:defRPr/>
              </a:pPr>
              <a:t>2012.05.06.</a:t>
            </a:fld>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pPr>
              <a:defRPr/>
            </a:pPr>
            <a:fld id="{EF2A9EF6-311E-4487-8356-55A204187F54}"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9"/>
          <p:cNvSpPr>
            <a:spLocks noGrp="1"/>
          </p:cNvSpPr>
          <p:nvPr>
            <p:ph type="dt" sz="half" idx="10"/>
          </p:nvPr>
        </p:nvSpPr>
        <p:spPr/>
        <p:txBody>
          <a:bodyPr/>
          <a:lstStyle>
            <a:lvl1pPr>
              <a:defRPr/>
            </a:lvl1pPr>
          </a:lstStyle>
          <a:p>
            <a:pPr>
              <a:defRPr/>
            </a:pPr>
            <a:fld id="{56D53F1F-06D6-4134-8CA7-4E69AF95C9B5}" type="datetime1">
              <a:rPr lang="hu-HU"/>
              <a:pPr>
                <a:defRPr/>
              </a:pPr>
              <a:t>2012.05.06.</a:t>
            </a:fld>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pPr>
              <a:defRPr/>
            </a:pPr>
            <a:fld id="{D27E79FE-399B-42A1-BD4A-FBB59D131A05}"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914401"/>
            <a:ext cx="2057400" cy="5211763"/>
          </a:xfrm>
        </p:spPr>
        <p:txBody>
          <a:bodyPr vert="eaVert"/>
          <a:lstStyle/>
          <a:p>
            <a:r>
              <a:rPr lang="hu-HU" smtClean="0"/>
              <a:t>Mintacím szerkesztése</a:t>
            </a:r>
            <a:endParaRPr lang="en-US"/>
          </a:p>
        </p:txBody>
      </p:sp>
      <p:sp>
        <p:nvSpPr>
          <p:cNvPr id="3" name="Függőleges szöveg helye 2"/>
          <p:cNvSpPr>
            <a:spLocks noGrp="1"/>
          </p:cNvSpPr>
          <p:nvPr>
            <p:ph type="body" orient="vert" idx="1"/>
          </p:nvPr>
        </p:nvSpPr>
        <p:spPr>
          <a:xfrm>
            <a:off x="457200" y="914401"/>
            <a:ext cx="6019800" cy="5211763"/>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9"/>
          <p:cNvSpPr>
            <a:spLocks noGrp="1"/>
          </p:cNvSpPr>
          <p:nvPr>
            <p:ph type="dt" sz="half" idx="10"/>
          </p:nvPr>
        </p:nvSpPr>
        <p:spPr/>
        <p:txBody>
          <a:bodyPr/>
          <a:lstStyle>
            <a:lvl1pPr>
              <a:defRPr/>
            </a:lvl1pPr>
          </a:lstStyle>
          <a:p>
            <a:pPr>
              <a:defRPr/>
            </a:pPr>
            <a:fld id="{777F842C-B295-4769-A2F6-53F3DB378EF2}" type="datetime1">
              <a:rPr lang="hu-HU"/>
              <a:pPr>
                <a:defRPr/>
              </a:pPr>
              <a:t>2012.05.06.</a:t>
            </a:fld>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pPr>
              <a:defRPr/>
            </a:pPr>
            <a:fld id="{111A97AE-2999-4B1C-9122-47BCF75D060A}"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9"/>
          <p:cNvSpPr>
            <a:spLocks noGrp="1"/>
          </p:cNvSpPr>
          <p:nvPr>
            <p:ph type="dt" sz="half" idx="10"/>
          </p:nvPr>
        </p:nvSpPr>
        <p:spPr/>
        <p:txBody>
          <a:bodyPr/>
          <a:lstStyle>
            <a:lvl1pPr>
              <a:defRPr/>
            </a:lvl1pPr>
          </a:lstStyle>
          <a:p>
            <a:pPr>
              <a:defRPr/>
            </a:pPr>
            <a:fld id="{B2C1CD49-8757-4866-B662-E3098D5FD83F}" type="datetime1">
              <a:rPr lang="hu-HU"/>
              <a:pPr>
                <a:defRPr/>
              </a:pPr>
              <a:t>2012.05.06.</a:t>
            </a:fld>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pPr>
              <a:defRPr/>
            </a:pPr>
            <a:fld id="{D5E9E536-664A-49D5-8EEF-5B789B3B5336}"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u-HU" smtClean="0"/>
              <a:t>Mintacím szerkesztése</a:t>
            </a:r>
            <a:endParaRPr lang="en-US"/>
          </a:p>
        </p:txBody>
      </p:sp>
      <p:sp>
        <p:nvSpPr>
          <p:cNvPr id="3" name="Szöveg hely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u-HU" smtClean="0"/>
              <a:t>Mintaszöveg szerkesztése</a:t>
            </a:r>
          </a:p>
        </p:txBody>
      </p:sp>
      <p:sp>
        <p:nvSpPr>
          <p:cNvPr id="4" name="Dátum helye 9"/>
          <p:cNvSpPr>
            <a:spLocks noGrp="1"/>
          </p:cNvSpPr>
          <p:nvPr>
            <p:ph type="dt" sz="half" idx="10"/>
          </p:nvPr>
        </p:nvSpPr>
        <p:spPr/>
        <p:txBody>
          <a:bodyPr/>
          <a:lstStyle>
            <a:lvl1pPr>
              <a:defRPr/>
            </a:lvl1pPr>
          </a:lstStyle>
          <a:p>
            <a:pPr>
              <a:defRPr/>
            </a:pPr>
            <a:fld id="{12E72CF1-BA60-4BC7-8218-2343928CF7BB}" type="datetime1">
              <a:rPr lang="hu-HU"/>
              <a:pPr>
                <a:defRPr/>
              </a:pPr>
              <a:t>2012.05.06.</a:t>
            </a:fld>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pPr>
              <a:defRPr/>
            </a:pPr>
            <a:fld id="{99131F9F-D687-421C-8A28-AEB860776FB5}"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p>
            <a:r>
              <a:rPr lang="hu-HU" smtClean="0"/>
              <a:t>Mintacím szerkesztése</a:t>
            </a:r>
            <a:endParaRPr lang="en-US"/>
          </a:p>
        </p:txBody>
      </p:sp>
      <p:sp>
        <p:nvSpPr>
          <p:cNvPr id="3" name="Tartalom hely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Tartalom hely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9"/>
          <p:cNvSpPr>
            <a:spLocks noGrp="1"/>
          </p:cNvSpPr>
          <p:nvPr>
            <p:ph type="dt" sz="half" idx="10"/>
          </p:nvPr>
        </p:nvSpPr>
        <p:spPr/>
        <p:txBody>
          <a:bodyPr/>
          <a:lstStyle>
            <a:lvl1pPr>
              <a:defRPr/>
            </a:lvl1pPr>
          </a:lstStyle>
          <a:p>
            <a:pPr>
              <a:defRPr/>
            </a:pPr>
            <a:fld id="{CA438B47-A41A-4F8F-849C-325078680CC2}" type="datetime1">
              <a:rPr lang="hu-HU"/>
              <a:pPr>
                <a:defRPr/>
              </a:pPr>
              <a:t>2012.05.06.</a:t>
            </a:fld>
            <a:endParaRPr lang="hu-HU"/>
          </a:p>
        </p:txBody>
      </p:sp>
      <p:sp>
        <p:nvSpPr>
          <p:cNvPr id="6" name="Élőláb helye 21"/>
          <p:cNvSpPr>
            <a:spLocks noGrp="1"/>
          </p:cNvSpPr>
          <p:nvPr>
            <p:ph type="ftr" sz="quarter" idx="11"/>
          </p:nvPr>
        </p:nvSpPr>
        <p:spPr/>
        <p:txBody>
          <a:bodyPr/>
          <a:lstStyle>
            <a:lvl1pPr>
              <a:defRPr/>
            </a:lvl1pPr>
          </a:lstStyle>
          <a:p>
            <a:pPr>
              <a:defRPr/>
            </a:pPr>
            <a:endParaRPr lang="hu-HU"/>
          </a:p>
        </p:txBody>
      </p:sp>
      <p:sp>
        <p:nvSpPr>
          <p:cNvPr id="7" name="Dia számának helye 17"/>
          <p:cNvSpPr>
            <a:spLocks noGrp="1"/>
          </p:cNvSpPr>
          <p:nvPr>
            <p:ph type="sldNum" sz="quarter" idx="12"/>
          </p:nvPr>
        </p:nvSpPr>
        <p:spPr/>
        <p:txBody>
          <a:bodyPr/>
          <a:lstStyle>
            <a:lvl1pPr>
              <a:defRPr/>
            </a:lvl1pPr>
          </a:lstStyle>
          <a:p>
            <a:pPr>
              <a:defRPr/>
            </a:pPr>
            <a:fld id="{42CBE332-0D4C-4D87-BB3C-067DAD5121D3}"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lvl1pPr>
              <a:defRPr/>
            </a:lvl1pPr>
          </a:lstStyle>
          <a:p>
            <a:r>
              <a:rPr lang="hu-HU" smtClean="0"/>
              <a:t>Mintacím szerkesztése</a:t>
            </a:r>
            <a:endParaRPr lang="en-US"/>
          </a:p>
        </p:txBody>
      </p:sp>
      <p:sp>
        <p:nvSpPr>
          <p:cNvPr id="3" name="Szöveg hely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4" name="Szöveg hely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5" name="Tartalom hely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6" name="Tartalom hely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Dátum helye 9"/>
          <p:cNvSpPr>
            <a:spLocks noGrp="1"/>
          </p:cNvSpPr>
          <p:nvPr>
            <p:ph type="dt" sz="half" idx="10"/>
          </p:nvPr>
        </p:nvSpPr>
        <p:spPr/>
        <p:txBody>
          <a:bodyPr/>
          <a:lstStyle>
            <a:lvl1pPr>
              <a:defRPr/>
            </a:lvl1pPr>
          </a:lstStyle>
          <a:p>
            <a:pPr>
              <a:defRPr/>
            </a:pPr>
            <a:fld id="{AC1252CA-936F-47E5-927C-DA9A94635882}" type="datetime1">
              <a:rPr lang="hu-HU"/>
              <a:pPr>
                <a:defRPr/>
              </a:pPr>
              <a:t>2012.05.06.</a:t>
            </a:fld>
            <a:endParaRPr lang="hu-HU"/>
          </a:p>
        </p:txBody>
      </p:sp>
      <p:sp>
        <p:nvSpPr>
          <p:cNvPr id="8" name="Élőláb helye 21"/>
          <p:cNvSpPr>
            <a:spLocks noGrp="1"/>
          </p:cNvSpPr>
          <p:nvPr>
            <p:ph type="ftr" sz="quarter" idx="11"/>
          </p:nvPr>
        </p:nvSpPr>
        <p:spPr/>
        <p:txBody>
          <a:bodyPr/>
          <a:lstStyle>
            <a:lvl1pPr>
              <a:defRPr/>
            </a:lvl1pPr>
          </a:lstStyle>
          <a:p>
            <a:pPr>
              <a:defRPr/>
            </a:pPr>
            <a:endParaRPr lang="hu-HU"/>
          </a:p>
        </p:txBody>
      </p:sp>
      <p:sp>
        <p:nvSpPr>
          <p:cNvPr id="9" name="Dia számának helye 17"/>
          <p:cNvSpPr>
            <a:spLocks noGrp="1"/>
          </p:cNvSpPr>
          <p:nvPr>
            <p:ph type="sldNum" sz="quarter" idx="12"/>
          </p:nvPr>
        </p:nvSpPr>
        <p:spPr/>
        <p:txBody>
          <a:bodyPr/>
          <a:lstStyle>
            <a:lvl1pPr>
              <a:defRPr/>
            </a:lvl1pPr>
          </a:lstStyle>
          <a:p>
            <a:pPr>
              <a:defRPr/>
            </a:pPr>
            <a:fld id="{5CBFFA7A-6D4F-41F3-B9A5-2934FDE83E36}"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hu-HU" smtClean="0"/>
              <a:t>Mintacím szerkesztése</a:t>
            </a:r>
            <a:endParaRPr lang="en-US"/>
          </a:p>
        </p:txBody>
      </p:sp>
      <p:sp>
        <p:nvSpPr>
          <p:cNvPr id="3" name="Dátum helye 9"/>
          <p:cNvSpPr>
            <a:spLocks noGrp="1"/>
          </p:cNvSpPr>
          <p:nvPr>
            <p:ph type="dt" sz="half" idx="10"/>
          </p:nvPr>
        </p:nvSpPr>
        <p:spPr/>
        <p:txBody>
          <a:bodyPr/>
          <a:lstStyle>
            <a:lvl1pPr>
              <a:defRPr/>
            </a:lvl1pPr>
          </a:lstStyle>
          <a:p>
            <a:pPr>
              <a:defRPr/>
            </a:pPr>
            <a:fld id="{18B52DF6-A057-44D1-9491-E628BF6ACFE6}" type="datetime1">
              <a:rPr lang="hu-HU"/>
              <a:pPr>
                <a:defRPr/>
              </a:pPr>
              <a:t>2012.05.06.</a:t>
            </a:fld>
            <a:endParaRPr lang="hu-HU"/>
          </a:p>
        </p:txBody>
      </p:sp>
      <p:sp>
        <p:nvSpPr>
          <p:cNvPr id="4" name="Élőláb helye 21"/>
          <p:cNvSpPr>
            <a:spLocks noGrp="1"/>
          </p:cNvSpPr>
          <p:nvPr>
            <p:ph type="ftr" sz="quarter" idx="11"/>
          </p:nvPr>
        </p:nvSpPr>
        <p:spPr/>
        <p:txBody>
          <a:bodyPr/>
          <a:lstStyle>
            <a:lvl1pPr>
              <a:defRPr/>
            </a:lvl1pPr>
          </a:lstStyle>
          <a:p>
            <a:pPr>
              <a:defRPr/>
            </a:pPr>
            <a:endParaRPr lang="hu-HU"/>
          </a:p>
        </p:txBody>
      </p:sp>
      <p:sp>
        <p:nvSpPr>
          <p:cNvPr id="5" name="Dia számának helye 17"/>
          <p:cNvSpPr>
            <a:spLocks noGrp="1"/>
          </p:cNvSpPr>
          <p:nvPr>
            <p:ph type="sldNum" sz="quarter" idx="12"/>
          </p:nvPr>
        </p:nvSpPr>
        <p:spPr/>
        <p:txBody>
          <a:bodyPr/>
          <a:lstStyle>
            <a:lvl1pPr>
              <a:defRPr/>
            </a:lvl1pPr>
          </a:lstStyle>
          <a:p>
            <a:pPr>
              <a:defRPr/>
            </a:pPr>
            <a:fld id="{6B76DA06-D8BA-4899-89A9-9F23465AAE78}"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9"/>
          <p:cNvSpPr>
            <a:spLocks noGrp="1"/>
          </p:cNvSpPr>
          <p:nvPr>
            <p:ph type="dt" sz="half" idx="10"/>
          </p:nvPr>
        </p:nvSpPr>
        <p:spPr/>
        <p:txBody>
          <a:bodyPr/>
          <a:lstStyle>
            <a:lvl1pPr>
              <a:defRPr/>
            </a:lvl1pPr>
          </a:lstStyle>
          <a:p>
            <a:pPr>
              <a:defRPr/>
            </a:pPr>
            <a:fld id="{DE789CDA-D233-4171-B6D2-95E4441B6A3F}" type="datetime1">
              <a:rPr lang="hu-HU"/>
              <a:pPr>
                <a:defRPr/>
              </a:pPr>
              <a:t>2012.05.06.</a:t>
            </a:fld>
            <a:endParaRPr lang="hu-HU"/>
          </a:p>
        </p:txBody>
      </p:sp>
      <p:sp>
        <p:nvSpPr>
          <p:cNvPr id="3" name="Élőláb helye 21"/>
          <p:cNvSpPr>
            <a:spLocks noGrp="1"/>
          </p:cNvSpPr>
          <p:nvPr>
            <p:ph type="ftr" sz="quarter" idx="11"/>
          </p:nvPr>
        </p:nvSpPr>
        <p:spPr/>
        <p:txBody>
          <a:bodyPr/>
          <a:lstStyle>
            <a:lvl1pPr>
              <a:defRPr/>
            </a:lvl1pPr>
          </a:lstStyle>
          <a:p>
            <a:pPr>
              <a:defRPr/>
            </a:pPr>
            <a:endParaRPr lang="hu-HU"/>
          </a:p>
        </p:txBody>
      </p:sp>
      <p:sp>
        <p:nvSpPr>
          <p:cNvPr id="4" name="Dia számának helye 17"/>
          <p:cNvSpPr>
            <a:spLocks noGrp="1"/>
          </p:cNvSpPr>
          <p:nvPr>
            <p:ph type="sldNum" sz="quarter" idx="12"/>
          </p:nvPr>
        </p:nvSpPr>
        <p:spPr/>
        <p:txBody>
          <a:bodyPr/>
          <a:lstStyle>
            <a:lvl1pPr>
              <a:defRPr/>
            </a:lvl1pPr>
          </a:lstStyle>
          <a:p>
            <a:pPr>
              <a:defRPr/>
            </a:pPr>
            <a:fld id="{BCCDCF43-C98C-440B-BC78-48C8CDD0DDB8}"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hu-HU" smtClean="0"/>
              <a:t>Mintacím szerkesztése</a:t>
            </a:r>
            <a:endParaRPr lang="en-US"/>
          </a:p>
        </p:txBody>
      </p:sp>
      <p:sp>
        <p:nvSpPr>
          <p:cNvPr id="3" name="Szöveg hely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hu-HU" smtClean="0"/>
              <a:t>Mintaszöveg szerkesztése</a:t>
            </a:r>
          </a:p>
        </p:txBody>
      </p:sp>
      <p:sp>
        <p:nvSpPr>
          <p:cNvPr id="4" name="Tartalom hely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9"/>
          <p:cNvSpPr>
            <a:spLocks noGrp="1"/>
          </p:cNvSpPr>
          <p:nvPr>
            <p:ph type="dt" sz="half" idx="10"/>
          </p:nvPr>
        </p:nvSpPr>
        <p:spPr/>
        <p:txBody>
          <a:bodyPr/>
          <a:lstStyle>
            <a:lvl1pPr>
              <a:defRPr/>
            </a:lvl1pPr>
          </a:lstStyle>
          <a:p>
            <a:pPr>
              <a:defRPr/>
            </a:pPr>
            <a:fld id="{ECA47DD4-555D-4340-A03C-A59E84143A18}" type="datetime1">
              <a:rPr lang="hu-HU"/>
              <a:pPr>
                <a:defRPr/>
              </a:pPr>
              <a:t>2012.05.06.</a:t>
            </a:fld>
            <a:endParaRPr lang="hu-HU"/>
          </a:p>
        </p:txBody>
      </p:sp>
      <p:sp>
        <p:nvSpPr>
          <p:cNvPr id="6" name="Élőláb helye 21"/>
          <p:cNvSpPr>
            <a:spLocks noGrp="1"/>
          </p:cNvSpPr>
          <p:nvPr>
            <p:ph type="ftr" sz="quarter" idx="11"/>
          </p:nvPr>
        </p:nvSpPr>
        <p:spPr/>
        <p:txBody>
          <a:bodyPr/>
          <a:lstStyle>
            <a:lvl1pPr>
              <a:defRPr/>
            </a:lvl1pPr>
          </a:lstStyle>
          <a:p>
            <a:pPr>
              <a:defRPr/>
            </a:pPr>
            <a:endParaRPr lang="hu-HU"/>
          </a:p>
        </p:txBody>
      </p:sp>
      <p:sp>
        <p:nvSpPr>
          <p:cNvPr id="7" name="Dia számának helye 17"/>
          <p:cNvSpPr>
            <a:spLocks noGrp="1"/>
          </p:cNvSpPr>
          <p:nvPr>
            <p:ph type="sldNum" sz="quarter" idx="12"/>
          </p:nvPr>
        </p:nvSpPr>
        <p:spPr/>
        <p:txBody>
          <a:bodyPr/>
          <a:lstStyle>
            <a:lvl1pPr>
              <a:defRPr/>
            </a:lvl1pPr>
          </a:lstStyle>
          <a:p>
            <a:pPr>
              <a:defRPr/>
            </a:pPr>
            <a:fld id="{495E942C-063E-4EB2-86FD-A83CEEEAB93F}"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5" name="Egy sarkán kerekítve levágott téglalap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Derékszögű háromszög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zabadkézi sokszög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Szabadkézi sokszög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Cím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hu-HU" smtClean="0"/>
              <a:t>Mintacím szerkesztése</a:t>
            </a:r>
            <a:endParaRPr lang="en-US"/>
          </a:p>
        </p:txBody>
      </p:sp>
      <p:sp>
        <p:nvSpPr>
          <p:cNvPr id="4" name="Szöveg hely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hu-HU" smtClean="0"/>
              <a:t>Mintaszöveg szerkesztése</a:t>
            </a:r>
          </a:p>
        </p:txBody>
      </p:sp>
      <p:sp>
        <p:nvSpPr>
          <p:cNvPr id="3" name="Kép hely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hu-HU" noProof="0" smtClean="0"/>
              <a:t>Kép beszúrásához kattintson az ikonra</a:t>
            </a:r>
            <a:endParaRPr lang="en-US" noProof="0" dirty="0"/>
          </a:p>
        </p:txBody>
      </p:sp>
      <p:sp>
        <p:nvSpPr>
          <p:cNvPr id="9" name="Dátum helye 4"/>
          <p:cNvSpPr>
            <a:spLocks noGrp="1"/>
          </p:cNvSpPr>
          <p:nvPr>
            <p:ph type="dt" sz="half" idx="10"/>
          </p:nvPr>
        </p:nvSpPr>
        <p:spPr/>
        <p:txBody>
          <a:bodyPr/>
          <a:lstStyle>
            <a:lvl1pPr>
              <a:defRPr/>
            </a:lvl1pPr>
          </a:lstStyle>
          <a:p>
            <a:pPr>
              <a:defRPr/>
            </a:pPr>
            <a:fld id="{32CC0CA5-FC65-4366-880B-AC058C3E4194}" type="datetime1">
              <a:rPr lang="hu-HU"/>
              <a:pPr>
                <a:defRPr/>
              </a:pPr>
              <a:t>2012.05.06.</a:t>
            </a:fld>
            <a:endParaRPr lang="hu-HU"/>
          </a:p>
        </p:txBody>
      </p:sp>
      <p:sp>
        <p:nvSpPr>
          <p:cNvPr id="10" name="Élőláb helye 5"/>
          <p:cNvSpPr>
            <a:spLocks noGrp="1"/>
          </p:cNvSpPr>
          <p:nvPr>
            <p:ph type="ftr" sz="quarter" idx="11"/>
          </p:nvPr>
        </p:nvSpPr>
        <p:spPr/>
        <p:txBody>
          <a:bodyPr/>
          <a:lstStyle>
            <a:lvl1pPr>
              <a:defRPr/>
            </a:lvl1pPr>
          </a:lstStyle>
          <a:p>
            <a:pPr>
              <a:defRPr/>
            </a:pPr>
            <a:endParaRPr lang="hu-HU"/>
          </a:p>
        </p:txBody>
      </p:sp>
      <p:sp>
        <p:nvSpPr>
          <p:cNvPr id="11" name="Dia számának helye 6"/>
          <p:cNvSpPr>
            <a:spLocks noGrp="1"/>
          </p:cNvSpPr>
          <p:nvPr>
            <p:ph type="sldNum" sz="quarter" idx="12"/>
          </p:nvPr>
        </p:nvSpPr>
        <p:spPr>
          <a:xfrm>
            <a:off x="8077200" y="6356350"/>
            <a:ext cx="609600" cy="365125"/>
          </a:xfrm>
        </p:spPr>
        <p:txBody>
          <a:bodyPr/>
          <a:lstStyle>
            <a:lvl1pPr>
              <a:defRPr/>
            </a:lvl1pPr>
          </a:lstStyle>
          <a:p>
            <a:pPr>
              <a:defRPr/>
            </a:pPr>
            <a:fld id="{1B2631D6-508E-49D2-941B-59D36E1D0A38}"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Szabadkézi sokszög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Szabadkézi sokszög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Cím hely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hu-HU" smtClean="0"/>
              <a:t>Mintacím szerkesztése</a:t>
            </a:r>
            <a:endParaRPr lang="en-US" smtClean="0"/>
          </a:p>
        </p:txBody>
      </p:sp>
      <p:sp>
        <p:nvSpPr>
          <p:cNvPr id="1029" name="Szöveg hely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smtClean="0"/>
          </a:p>
        </p:txBody>
      </p:sp>
      <p:sp>
        <p:nvSpPr>
          <p:cNvPr id="10" name="Dátum hely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F38DCA76-464F-45CE-8EC7-F0440413CAE6}" type="datetime1">
              <a:rPr lang="hu-HU"/>
              <a:pPr>
                <a:defRPr/>
              </a:pPr>
              <a:t>2012.05.06.</a:t>
            </a:fld>
            <a:endParaRPr lang="hu-HU"/>
          </a:p>
        </p:txBody>
      </p:sp>
      <p:sp>
        <p:nvSpPr>
          <p:cNvPr id="22" name="Élőláb hely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hu-HU"/>
          </a:p>
        </p:txBody>
      </p:sp>
      <p:sp>
        <p:nvSpPr>
          <p:cNvPr id="18" name="Dia számának hely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FD575EDA-E09C-4774-9F8F-CD393221F341}" type="slidenum">
              <a:rPr lang="hu-HU"/>
              <a:pPr>
                <a:defRPr/>
              </a:pPr>
              <a:t>‹#›</a:t>
            </a:fld>
            <a:endParaRPr lang="hu-HU"/>
          </a:p>
        </p:txBody>
      </p:sp>
      <p:grpSp>
        <p:nvGrpSpPr>
          <p:cNvPr id="1033" name="Csoportba foglalás 1"/>
          <p:cNvGrpSpPr>
            <a:grpSpLocks/>
          </p:cNvGrpSpPr>
          <p:nvPr/>
        </p:nvGrpSpPr>
        <p:grpSpPr bwMode="auto">
          <a:xfrm>
            <a:off x="-19050" y="203200"/>
            <a:ext cx="9180513" cy="647700"/>
            <a:chOff x="-19045" y="216550"/>
            <a:chExt cx="9180548" cy="649224"/>
          </a:xfrm>
        </p:grpSpPr>
        <p:sp>
          <p:nvSpPr>
            <p:cNvPr id="12" name="Szabadkézi sokszö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Szabadkézi sokszö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72" r:id="rId9"/>
    <p:sldLayoutId id="2147483663" r:id="rId10"/>
    <p:sldLayoutId id="2147483662" r:id="rId11"/>
  </p:sldLayoutIdLst>
  <p:hf hdr="0" ftr="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yitott.h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550" y="2276872"/>
            <a:ext cx="7845498" cy="2808312"/>
          </a:xfrm>
        </p:spPr>
        <p:txBody>
          <a:bodyPr>
            <a:normAutofit fontScale="90000"/>
          </a:bodyPr>
          <a:lstStyle/>
          <a:p>
            <a:pPr algn="ctr" fontAlgn="auto">
              <a:spcAft>
                <a:spcPts val="0"/>
              </a:spcAft>
              <a:defRPr/>
            </a:pPr>
            <a:r>
              <a:rPr lang="hu-HU" dirty="0" smtClean="0"/>
              <a:t>A Nyírségi Többcélú Kistérségi Társulás Közoktatási-feladatellátási, Intézményhálózat-működtetési és Fejlesztési /Intézkedési/ Terve</a:t>
            </a:r>
            <a:endParaRPr lang="hu-HU" dirty="0"/>
          </a:p>
        </p:txBody>
      </p:sp>
      <p:sp>
        <p:nvSpPr>
          <p:cNvPr id="15362" name="Alcím 2"/>
          <p:cNvSpPr>
            <a:spLocks noGrp="1"/>
          </p:cNvSpPr>
          <p:nvPr>
            <p:ph type="subTitle" idx="1"/>
          </p:nvPr>
        </p:nvSpPr>
        <p:spPr>
          <a:xfrm>
            <a:off x="539750" y="5229225"/>
            <a:ext cx="7848600" cy="655638"/>
          </a:xfrm>
        </p:spPr>
        <p:txBody>
          <a:bodyPr/>
          <a:lstStyle/>
          <a:p>
            <a:pPr marR="0" algn="ctr"/>
            <a:r>
              <a:rPr lang="hu-HU" sz="5400" smtClean="0"/>
              <a:t>2008-2014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ím 1"/>
          <p:cNvSpPr>
            <a:spLocks noGrp="1"/>
          </p:cNvSpPr>
          <p:nvPr>
            <p:ph type="title"/>
          </p:nvPr>
        </p:nvSpPr>
        <p:spPr>
          <a:xfrm>
            <a:off x="468313" y="0"/>
            <a:ext cx="8229600" cy="2303463"/>
          </a:xfrm>
        </p:spPr>
        <p:txBody>
          <a:bodyPr/>
          <a:lstStyle/>
          <a:p>
            <a:pPr algn="ctr"/>
            <a:r>
              <a:rPr lang="hu-HU" sz="3100" b="1" u="sng" smtClean="0"/>
              <a:t>A KISTÉRSÉGI INTÉZKEDÉSI TERV ELKÉSZÍTÉSÉNEK ÉS ELFOGADÁSÁNAK</a:t>
            </a:r>
            <a:r>
              <a:rPr lang="hu-HU" sz="3100" b="1" smtClean="0"/>
              <a:t/>
            </a:r>
            <a:br>
              <a:rPr lang="hu-HU" sz="3100" b="1" smtClean="0"/>
            </a:br>
            <a:r>
              <a:rPr lang="hu-HU" sz="3100" b="1" u="sng" smtClean="0"/>
              <a:t>HELYI SZABÁLYAI</a:t>
            </a:r>
            <a:r>
              <a:rPr lang="hu-HU" b="1" smtClean="0"/>
              <a:t/>
            </a:r>
            <a:br>
              <a:rPr lang="hu-HU" b="1" smtClean="0"/>
            </a:br>
            <a:endParaRPr lang="hu-HU" smtClean="0"/>
          </a:p>
        </p:txBody>
      </p:sp>
      <p:sp>
        <p:nvSpPr>
          <p:cNvPr id="3" name="Tartalom helye 2"/>
          <p:cNvSpPr>
            <a:spLocks noGrp="1"/>
          </p:cNvSpPr>
          <p:nvPr>
            <p:ph idx="1"/>
          </p:nvPr>
        </p:nvSpPr>
        <p:spPr>
          <a:xfrm>
            <a:off x="457200" y="1700213"/>
            <a:ext cx="8229600" cy="4824412"/>
          </a:xfrm>
        </p:spPr>
        <p:txBody>
          <a:bodyPr>
            <a:normAutofit fontScale="70000" lnSpcReduction="20000"/>
          </a:bodyPr>
          <a:lstStyle/>
          <a:p>
            <a:pPr marL="274320" indent="-274320" algn="just" fontAlgn="auto">
              <a:spcAft>
                <a:spcPts val="0"/>
              </a:spcAft>
              <a:buClr>
                <a:schemeClr val="accent3"/>
              </a:buClr>
              <a:buFont typeface="Wingdings 2"/>
              <a:buChar char=""/>
              <a:defRPr/>
            </a:pPr>
            <a:r>
              <a:rPr lang="hu-HU" b="1" dirty="0" smtClean="0">
                <a:latin typeface="+mj-lt"/>
              </a:rPr>
              <a:t>1./</a:t>
            </a:r>
            <a:r>
              <a:rPr lang="hu-HU" dirty="0" smtClean="0">
                <a:latin typeface="+mj-lt"/>
              </a:rPr>
              <a:t> Az elfogadásra, módosításra vonatkozóan figyelembe kell venni a </a:t>
            </a:r>
            <a:r>
              <a:rPr lang="hu-HU" b="1" dirty="0" smtClean="0">
                <a:latin typeface="+mj-lt"/>
              </a:rPr>
              <a:t>Kt. 85. § (4)-(5)-(6)</a:t>
            </a:r>
            <a:r>
              <a:rPr lang="hu-HU" dirty="0" smtClean="0">
                <a:latin typeface="+mj-lt"/>
              </a:rPr>
              <a:t> bekezdésében foglaltakat, továbbá </a:t>
            </a:r>
            <a:r>
              <a:rPr lang="hu-HU" b="1" dirty="0" smtClean="0">
                <a:latin typeface="+mj-lt"/>
              </a:rPr>
              <a:t>a többcélú kistérségi társulásokról szóló 2004. évi CVII. törvényben meghatározottakat.</a:t>
            </a:r>
            <a:endParaRPr lang="hu-HU" dirty="0" smtClean="0">
              <a:latin typeface="+mj-lt"/>
            </a:endParaRPr>
          </a:p>
          <a:p>
            <a:pPr marL="274320" indent="-274320" algn="just" fontAlgn="auto">
              <a:spcAft>
                <a:spcPts val="0"/>
              </a:spcAft>
              <a:buClr>
                <a:schemeClr val="accent3"/>
              </a:buClr>
              <a:buFont typeface="Wingdings 2"/>
              <a:buChar char=""/>
              <a:defRPr/>
            </a:pPr>
            <a:r>
              <a:rPr lang="hu-HU" b="1" dirty="0" smtClean="0">
                <a:latin typeface="+mj-lt"/>
              </a:rPr>
              <a:t>2./ </a:t>
            </a:r>
            <a:r>
              <a:rPr lang="hu-HU" dirty="0" smtClean="0">
                <a:latin typeface="+mj-lt"/>
              </a:rPr>
              <a:t>Minden településen be kell szerezni az érintett szervezetek egyetértését, illetve véleményét.</a:t>
            </a:r>
          </a:p>
          <a:p>
            <a:pPr marL="274320" indent="-274320" fontAlgn="auto">
              <a:spcAft>
                <a:spcPts val="0"/>
              </a:spcAft>
              <a:buClr>
                <a:schemeClr val="accent3"/>
              </a:buClr>
              <a:buFont typeface="Wingdings 2"/>
              <a:buChar char=""/>
              <a:defRPr/>
            </a:pPr>
            <a:endParaRPr lang="hu-HU" b="1" dirty="0" smtClean="0">
              <a:latin typeface="+mj-lt"/>
            </a:endParaRPr>
          </a:p>
          <a:p>
            <a:pPr marL="274320" indent="-274320" fontAlgn="auto">
              <a:spcAft>
                <a:spcPts val="0"/>
              </a:spcAft>
              <a:buClr>
                <a:schemeClr val="accent3"/>
              </a:buClr>
              <a:buFont typeface="Wingdings 2"/>
              <a:buNone/>
              <a:defRPr/>
            </a:pPr>
            <a:r>
              <a:rPr lang="hu-HU" b="1" dirty="0" smtClean="0">
                <a:latin typeface="+mj-lt"/>
              </a:rPr>
              <a:t>Egyetértési jog</a:t>
            </a:r>
            <a:endParaRPr lang="hu-HU" dirty="0" smtClean="0">
              <a:latin typeface="+mj-lt"/>
            </a:endParaRPr>
          </a:p>
          <a:p>
            <a:pPr marL="274320" indent="-274320" fontAlgn="auto">
              <a:spcAft>
                <a:spcPts val="0"/>
              </a:spcAft>
              <a:buClr>
                <a:schemeClr val="accent3"/>
              </a:buClr>
              <a:buFont typeface="Wingdings 2"/>
              <a:buChar char=""/>
              <a:defRPr/>
            </a:pPr>
            <a:r>
              <a:rPr lang="hu-HU" b="1" i="1" dirty="0" smtClean="0">
                <a:latin typeface="+mj-lt"/>
              </a:rPr>
              <a:t>kisebbségi önkormányzat</a:t>
            </a:r>
            <a:r>
              <a:rPr lang="hu-HU" dirty="0" smtClean="0">
                <a:latin typeface="+mj-lt"/>
              </a:rPr>
              <a:t> a nemzeti, etnikai kisebbséget érintő kérdésekben. </a:t>
            </a:r>
          </a:p>
          <a:p>
            <a:pPr marL="274320" indent="-274320" fontAlgn="auto">
              <a:spcAft>
                <a:spcPts val="0"/>
              </a:spcAft>
              <a:buClr>
                <a:schemeClr val="accent3"/>
              </a:buClr>
              <a:buFont typeface="Wingdings 2"/>
              <a:buNone/>
              <a:defRPr/>
            </a:pPr>
            <a:endParaRPr lang="hu-HU" dirty="0" smtClean="0">
              <a:latin typeface="+mj-lt"/>
            </a:endParaRPr>
          </a:p>
          <a:p>
            <a:pPr marL="274320" indent="-274320" fontAlgn="auto">
              <a:spcAft>
                <a:spcPts val="0"/>
              </a:spcAft>
              <a:buClr>
                <a:schemeClr val="accent3"/>
              </a:buClr>
              <a:buFont typeface="Wingdings 2"/>
              <a:buNone/>
              <a:defRPr/>
            </a:pPr>
            <a:r>
              <a:rPr lang="hu-HU" b="1" dirty="0" smtClean="0">
                <a:latin typeface="+mj-lt"/>
              </a:rPr>
              <a:t>Véleményezési jog</a:t>
            </a:r>
            <a:endParaRPr lang="hu-HU" dirty="0" smtClean="0">
              <a:latin typeface="+mj-lt"/>
            </a:endParaRPr>
          </a:p>
          <a:p>
            <a:pPr marL="640080" lvl="1" indent="-246888" fontAlgn="auto">
              <a:spcAft>
                <a:spcPts val="0"/>
              </a:spcAft>
              <a:buFont typeface="Wingdings 2"/>
              <a:buChar char=""/>
              <a:defRPr/>
            </a:pPr>
            <a:r>
              <a:rPr lang="hu-HU" b="1" i="1" dirty="0" smtClean="0">
                <a:latin typeface="+mj-lt"/>
              </a:rPr>
              <a:t>közoktatási intézmények vezetői, </a:t>
            </a:r>
            <a:endParaRPr lang="hu-HU" dirty="0" smtClean="0">
              <a:latin typeface="+mj-lt"/>
            </a:endParaRPr>
          </a:p>
          <a:p>
            <a:pPr marL="640080" lvl="1" indent="-246888" fontAlgn="auto">
              <a:spcAft>
                <a:spcPts val="0"/>
              </a:spcAft>
              <a:buFont typeface="Wingdings 2"/>
              <a:buChar char=""/>
              <a:defRPr/>
            </a:pPr>
            <a:r>
              <a:rPr lang="hu-HU" b="1" i="1" dirty="0" smtClean="0">
                <a:latin typeface="+mj-lt"/>
              </a:rPr>
              <a:t>szülői szervezetek, </a:t>
            </a:r>
            <a:endParaRPr lang="hu-HU" dirty="0" smtClean="0">
              <a:latin typeface="+mj-lt"/>
            </a:endParaRPr>
          </a:p>
          <a:p>
            <a:pPr marL="640080" lvl="1" indent="-246888" fontAlgn="auto">
              <a:spcAft>
                <a:spcPts val="0"/>
              </a:spcAft>
              <a:buFont typeface="Wingdings 2"/>
              <a:buChar char=""/>
              <a:defRPr/>
            </a:pPr>
            <a:r>
              <a:rPr lang="hu-HU" b="1" i="1" dirty="0" smtClean="0">
                <a:latin typeface="+mj-lt"/>
              </a:rPr>
              <a:t>diákszervezetek,</a:t>
            </a:r>
            <a:endParaRPr lang="hu-HU" dirty="0" smtClean="0">
              <a:latin typeface="+mj-lt"/>
            </a:endParaRPr>
          </a:p>
          <a:p>
            <a:pPr marL="640080" lvl="1" indent="-246888" fontAlgn="auto">
              <a:spcAft>
                <a:spcPts val="0"/>
              </a:spcAft>
              <a:buFont typeface="Wingdings 2"/>
              <a:buChar char=""/>
              <a:defRPr/>
            </a:pPr>
            <a:r>
              <a:rPr lang="hu-HU" b="1" i="1" dirty="0" smtClean="0">
                <a:latin typeface="+mj-lt"/>
              </a:rPr>
              <a:t>nem állami, nem önkormányzati intézményfenntartók,</a:t>
            </a:r>
            <a:endParaRPr lang="hu-HU" dirty="0" smtClean="0">
              <a:latin typeface="+mj-lt"/>
            </a:endParaRPr>
          </a:p>
          <a:p>
            <a:pPr marL="640080" lvl="1" indent="-246888" fontAlgn="auto">
              <a:spcAft>
                <a:spcPts val="0"/>
              </a:spcAft>
              <a:buFont typeface="Wingdings 2"/>
              <a:buChar char=""/>
              <a:defRPr/>
            </a:pPr>
            <a:r>
              <a:rPr lang="hu-HU" b="1" i="1" dirty="0" smtClean="0">
                <a:latin typeface="+mj-lt"/>
              </a:rPr>
              <a:t>települési szintű reprezentatív szakszervezetek.</a:t>
            </a:r>
            <a:endParaRPr lang="hu-HU" dirty="0" smtClean="0">
              <a:latin typeface="+mj-lt"/>
            </a:endParaRPr>
          </a:p>
          <a:p>
            <a:pPr marL="274320" indent="-274320" fontAlgn="auto">
              <a:spcAft>
                <a:spcPts val="0"/>
              </a:spcAft>
              <a:buClr>
                <a:schemeClr val="accent3"/>
              </a:buClr>
              <a:buFont typeface="Wingdings 2"/>
              <a:buChar char=""/>
              <a:defRPr/>
            </a:pPr>
            <a:r>
              <a:rPr lang="hu-HU" dirty="0" smtClean="0">
                <a:latin typeface="+mj-lt"/>
              </a:rPr>
              <a:t> </a:t>
            </a:r>
          </a:p>
          <a:p>
            <a:pPr marL="274320" indent="-274320" algn="just" fontAlgn="auto">
              <a:spcAft>
                <a:spcPts val="0"/>
              </a:spcAft>
              <a:buClr>
                <a:schemeClr val="accent3"/>
              </a:buClr>
              <a:buFont typeface="Wingdings 2"/>
              <a:buChar char=""/>
              <a:defRPr/>
            </a:pPr>
            <a:r>
              <a:rPr lang="hu-HU" dirty="0" smtClean="0">
                <a:latin typeface="+mj-lt"/>
              </a:rPr>
              <a:t>Azt kell tudni igazolni, hogy a települési önkormányzat véleményezésre megküldte az Intézkedési Tervet az érintett szervezeteknek.</a:t>
            </a:r>
            <a:endParaRPr lang="hu-HU" dirty="0">
              <a:latin typeface="+mj-lt"/>
            </a:endParaRPr>
          </a:p>
        </p:txBody>
      </p:sp>
      <p:sp>
        <p:nvSpPr>
          <p:cNvPr id="4" name="Dia számának helye 3"/>
          <p:cNvSpPr>
            <a:spLocks noGrp="1"/>
          </p:cNvSpPr>
          <p:nvPr>
            <p:ph type="sldNum" sz="quarter" idx="12"/>
          </p:nvPr>
        </p:nvSpPr>
        <p:spPr/>
        <p:txBody>
          <a:bodyPr/>
          <a:lstStyle/>
          <a:p>
            <a:pPr>
              <a:defRPr/>
            </a:pPr>
            <a:fld id="{18987484-1204-4D3A-A280-8BFED5FB418B}" type="slidenum">
              <a:rPr lang="hu-HU"/>
              <a:pPr>
                <a:defRPr/>
              </a:pPr>
              <a:t>10</a:t>
            </a:fld>
            <a:endParaRPr lang="hu-HU"/>
          </a:p>
        </p:txBody>
      </p:sp>
      <p:sp>
        <p:nvSpPr>
          <p:cNvPr id="5" name="Dátum helye 4"/>
          <p:cNvSpPr>
            <a:spLocks noGrp="1"/>
          </p:cNvSpPr>
          <p:nvPr>
            <p:ph type="dt" sz="quarter" idx="10"/>
          </p:nvPr>
        </p:nvSpPr>
        <p:spPr/>
        <p:txBody>
          <a:bodyPr/>
          <a:lstStyle/>
          <a:p>
            <a:pPr>
              <a:defRPr/>
            </a:pPr>
            <a:fld id="{B3EFF04A-F624-4E3D-B68E-51A674FB137A}" type="datetime1">
              <a:rPr lang="hu-HU"/>
              <a:pPr>
                <a:defRPr/>
              </a:pPr>
              <a:t>2012.05.06.</a:t>
            </a:fld>
            <a:endParaRPr lang="hu-H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260350"/>
            <a:ext cx="8229600" cy="6192838"/>
          </a:xfrm>
        </p:spPr>
        <p:txBody>
          <a:bodyPr>
            <a:normAutofit fontScale="85000" lnSpcReduction="20000"/>
          </a:bodyPr>
          <a:lstStyle/>
          <a:p>
            <a:pPr marL="274320" indent="-274320" algn="just" fontAlgn="auto">
              <a:spcAft>
                <a:spcPts val="0"/>
              </a:spcAft>
              <a:buClr>
                <a:schemeClr val="accent3"/>
              </a:buClr>
              <a:buFont typeface="Wingdings 2"/>
              <a:buNone/>
              <a:defRPr/>
            </a:pPr>
            <a:r>
              <a:rPr lang="hu-HU" dirty="0" smtClean="0">
                <a:latin typeface="+mj-lt"/>
              </a:rPr>
              <a:t>3./</a:t>
            </a:r>
            <a:r>
              <a:rPr lang="hu-HU" b="1" dirty="0" smtClean="0">
                <a:latin typeface="+mj-lt"/>
              </a:rPr>
              <a:t> Minden település képviselőtestülete határozatban fogadja el az Intézkedési Terv saját településére vonatkozó részeit, valamint az egészet egyben. A határozatban a képviselőtestület felhatalmazza a polgármestert, hogy a Társulási Tanácsban a képviselőtestület döntését képviselje.</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dirty="0" smtClean="0">
                <a:latin typeface="+mj-lt"/>
              </a:rPr>
              <a:t>Nyíregyháza MJV Közgyűlése 180/2008. (VI.23.) sz. határozatában döntött a Nyírségi Többcélú Kistérségi Társulás Közoktatási-feladatellátási, intézményhálózat-működtetési és Fejlesztési Tervének (2008-2014.) elfogadásáról. </a:t>
            </a:r>
          </a:p>
          <a:p>
            <a:pPr marL="274320" indent="-274320" algn="just" fontAlgn="auto">
              <a:spcAft>
                <a:spcPts val="0"/>
              </a:spcAft>
              <a:buClr>
                <a:schemeClr val="accent3"/>
              </a:buClr>
              <a:buFont typeface="Wingdings 2"/>
              <a:buNone/>
              <a:defRPr/>
            </a:pPr>
            <a:r>
              <a:rPr lang="hu-HU" dirty="0" smtClean="0">
                <a:latin typeface="+mj-lt"/>
              </a:rPr>
              <a:t>- Felhatalmazta Csabai Lászlóné polgármestert a Tanácsban a döntést képviselje. </a:t>
            </a:r>
          </a:p>
          <a:p>
            <a:pPr marL="274320" indent="-274320" algn="just" fontAlgn="auto">
              <a:spcAft>
                <a:spcPts val="0"/>
              </a:spcAft>
              <a:buClr>
                <a:schemeClr val="accent3"/>
              </a:buClr>
              <a:buFont typeface="Wingdings 2"/>
              <a:buNone/>
              <a:defRPr/>
            </a:pPr>
            <a:r>
              <a:rPr lang="hu-HU" dirty="0" smtClean="0">
                <a:latin typeface="+mj-lt"/>
              </a:rPr>
              <a:t>- Megbízta az Oktatási, Kulturális és Sport Irodát a városi fejlesztési tervhez az intézkedési tervet készítse el. (Megj.: a határidő 2008. október volt- a terv nem készült el.)	</a:t>
            </a:r>
          </a:p>
          <a:p>
            <a:pPr marL="274320" indent="-274320" algn="just" fontAlgn="auto">
              <a:spcAft>
                <a:spcPts val="0"/>
              </a:spcAft>
              <a:buClr>
                <a:schemeClr val="accent3"/>
              </a:buClr>
              <a:buFont typeface="Wingdings 2"/>
              <a:buNone/>
              <a:defRPr/>
            </a:pPr>
            <a:r>
              <a:rPr lang="hu-HU" b="1" dirty="0" smtClean="0">
                <a:latin typeface="+mj-lt"/>
              </a:rPr>
              <a:t>4./ A Társulási Tanács ülésén határozatban fogadja el a TKT Intézkedési Tervét</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A Nyírségi Többcélú Kistérségi Társulás Közoktatási-feladatellátási, Intézményhálózat-működtetési és Fejlesztési /Intézkedési/ Tervét a Nyírségi Többcélú Kistérségi Társulás Társulási Tanácsa 27/2008. (VIII.28.) határozatával elfogadta.</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9F2F4C47-DEC8-4328-9FE1-626E01857C6D}" type="slidenum">
              <a:rPr lang="hu-HU"/>
              <a:pPr>
                <a:defRPr/>
              </a:pPr>
              <a:t>11</a:t>
            </a:fld>
            <a:endParaRPr lang="hu-HU"/>
          </a:p>
        </p:txBody>
      </p:sp>
      <p:sp>
        <p:nvSpPr>
          <p:cNvPr id="5" name="Dátum helye 4"/>
          <p:cNvSpPr>
            <a:spLocks noGrp="1"/>
          </p:cNvSpPr>
          <p:nvPr>
            <p:ph type="dt" sz="quarter" idx="10"/>
          </p:nvPr>
        </p:nvSpPr>
        <p:spPr/>
        <p:txBody>
          <a:bodyPr/>
          <a:lstStyle/>
          <a:p>
            <a:pPr>
              <a:defRPr/>
            </a:pPr>
            <a:fld id="{7F3DDF6F-4878-49A1-B992-694917AC28F2}" type="datetime1">
              <a:rPr lang="hu-HU"/>
              <a:pPr>
                <a:defRPr/>
              </a:pPr>
              <a:t>2012.05.06.</a:t>
            </a:fld>
            <a:endParaRPr lang="hu-H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8313" y="333375"/>
            <a:ext cx="8229600" cy="5256213"/>
          </a:xfrm>
        </p:spPr>
        <p:txBody>
          <a:bodyPr>
            <a:normAutofit fontScale="92500" lnSpcReduction="20000"/>
          </a:bodyPr>
          <a:lstStyle/>
          <a:p>
            <a:pPr marL="274320" indent="-274320" algn="ctr" fontAlgn="auto">
              <a:spcAft>
                <a:spcPts val="0"/>
              </a:spcAft>
              <a:buClr>
                <a:schemeClr val="accent3"/>
              </a:buClr>
              <a:buFont typeface="Wingdings 2"/>
              <a:buNone/>
              <a:defRPr/>
            </a:pPr>
            <a:r>
              <a:rPr lang="hu-HU" sz="2400" b="1" u="sng" dirty="0" smtClean="0">
                <a:latin typeface="+mj-lt"/>
              </a:rPr>
              <a:t>A KISTÉRSÉGI INTÉZKEDÉSI TERV MÓDOSÍTÁSÁNAK, FELÜLVIZSGÁLATÁNAK, NYILVÁNOSSÁ TÉTELÉNEK HELYI SZABÁLYAI</a:t>
            </a:r>
            <a:endParaRPr lang="hu-HU" sz="2400" b="1" dirty="0" smtClean="0">
              <a:latin typeface="+mj-lt"/>
            </a:endParaRPr>
          </a:p>
          <a:p>
            <a:pPr marL="274320" indent="-274320" fontAlgn="auto">
              <a:spcAft>
                <a:spcPts val="0"/>
              </a:spcAft>
              <a:buClr>
                <a:schemeClr val="accent3"/>
              </a:buClr>
              <a:buFont typeface="Wingdings 2"/>
              <a:buNone/>
              <a:defRPr/>
            </a:pPr>
            <a:r>
              <a:rPr lang="hu-HU" sz="2400" b="1" dirty="0" smtClean="0">
                <a:latin typeface="+mj-lt"/>
              </a:rPr>
              <a:t> </a:t>
            </a:r>
            <a:endParaRPr lang="hu-HU" sz="2400" dirty="0" smtClean="0">
              <a:latin typeface="+mj-lt"/>
            </a:endParaRPr>
          </a:p>
          <a:p>
            <a:pPr marL="274320" indent="-274320" fontAlgn="auto">
              <a:spcAft>
                <a:spcPts val="0"/>
              </a:spcAft>
              <a:buClr>
                <a:schemeClr val="accent3"/>
              </a:buClr>
              <a:buFont typeface="Wingdings 2"/>
              <a:buNone/>
              <a:defRPr/>
            </a:pPr>
            <a:r>
              <a:rPr lang="hu-HU" sz="2400" b="1" dirty="0" smtClean="0">
                <a:latin typeface="+mj-lt"/>
              </a:rPr>
              <a:t>Módosítás:</a:t>
            </a:r>
            <a:endParaRPr lang="hu-HU" sz="2400" dirty="0" smtClean="0">
              <a:latin typeface="+mj-lt"/>
            </a:endParaRPr>
          </a:p>
          <a:p>
            <a:pPr marL="274320" indent="-274320" fontAlgn="auto">
              <a:spcAft>
                <a:spcPts val="0"/>
              </a:spcAft>
              <a:buClr>
                <a:schemeClr val="accent3"/>
              </a:buClr>
              <a:buFont typeface="Wingdings 2"/>
              <a:buNone/>
              <a:defRPr/>
            </a:pPr>
            <a:r>
              <a:rPr lang="hu-HU" sz="2400" dirty="0" smtClean="0">
                <a:latin typeface="+mj-lt"/>
              </a:rPr>
              <a:t>A Nyírségi Többcélú Kistérségi Társulás Közoktatási-feladatellátási, Intézményhálózat-működtetési és Fejlesztési /Intézkedési/ Tervét felül kell vizsgálni és módosítani szükséges, ha azt a Társulási Tanácsnak legalább .... tagja kezdeményezi, ill. ha jogszabályváltozás azt indokolja.</a:t>
            </a:r>
          </a:p>
          <a:p>
            <a:pPr marL="274320" indent="-274320" fontAlgn="auto">
              <a:spcAft>
                <a:spcPts val="0"/>
              </a:spcAft>
              <a:buClr>
                <a:schemeClr val="accent3"/>
              </a:buClr>
              <a:buFont typeface="Wingdings 2"/>
              <a:buNone/>
              <a:defRPr/>
            </a:pPr>
            <a:r>
              <a:rPr lang="hu-HU" sz="2400" b="1" dirty="0" smtClean="0">
                <a:latin typeface="+mj-lt"/>
              </a:rPr>
              <a:t>Értékelés, felülvizsgálat:</a:t>
            </a:r>
            <a:endParaRPr lang="hu-HU" sz="2400" dirty="0" smtClean="0">
              <a:latin typeface="+mj-lt"/>
            </a:endParaRPr>
          </a:p>
          <a:p>
            <a:pPr marL="274320" indent="-274320" fontAlgn="auto">
              <a:spcAft>
                <a:spcPts val="0"/>
              </a:spcAft>
              <a:buClr>
                <a:schemeClr val="accent3"/>
              </a:buClr>
              <a:buFont typeface="Wingdings 2"/>
              <a:buNone/>
              <a:defRPr/>
            </a:pPr>
            <a:r>
              <a:rPr lang="hu-HU" sz="2400" dirty="0" smtClean="0">
                <a:latin typeface="+mj-lt"/>
              </a:rPr>
              <a:t>A Nyírségi Többcélú Kistérségi Társulás Közoktatási-feladatellátási, Intézményhálózat-működtetési és Fejlesztési /Intézkedési/ Tervében meghatározottakat két évente értékelni kell, 2014-ben pedig kötelezően felül kell vizsgálni.</a:t>
            </a:r>
          </a:p>
          <a:p>
            <a:pPr marL="274320" indent="-274320" fontAlgn="auto">
              <a:spcAft>
                <a:spcPts val="0"/>
              </a:spcAft>
              <a:buClr>
                <a:schemeClr val="accent3"/>
              </a:buClr>
              <a:buFont typeface="Wingdings 2"/>
              <a:buNone/>
              <a:defRPr/>
            </a:pPr>
            <a:r>
              <a:rPr lang="hu-HU" sz="2400" dirty="0" smtClean="0">
                <a:latin typeface="+mj-lt"/>
              </a:rPr>
              <a:t>Érvényességi ideje: 2014. augusztus 31.</a:t>
            </a:r>
          </a:p>
          <a:p>
            <a:pPr marL="274320" indent="-274320" fontAlgn="auto">
              <a:spcAft>
                <a:spcPts val="0"/>
              </a:spcAft>
              <a:buClr>
                <a:schemeClr val="accent3"/>
              </a:buClr>
              <a:buFont typeface="Wingdings 2"/>
              <a:buNone/>
              <a:defRPr/>
            </a:pPr>
            <a:r>
              <a:rPr lang="hu-HU" sz="2400" b="1" dirty="0" smtClean="0">
                <a:latin typeface="+mj-lt"/>
              </a:rPr>
              <a:t>Nyilvánosságra hozatal: </a:t>
            </a:r>
          </a:p>
          <a:p>
            <a:pPr marL="274320" indent="-274320" fontAlgn="auto">
              <a:spcAft>
                <a:spcPts val="0"/>
              </a:spcAft>
              <a:buClr>
                <a:schemeClr val="accent3"/>
              </a:buClr>
              <a:buFont typeface="Wingdings 2"/>
              <a:buChar char=""/>
              <a:defRPr/>
            </a:pPr>
            <a:endParaRPr lang="hu-HU" sz="2400" dirty="0" smtClean="0">
              <a:latin typeface="+mj-lt"/>
            </a:endParaRPr>
          </a:p>
          <a:p>
            <a:pPr marL="274320" indent="-274320" fontAlgn="auto">
              <a:spcAft>
                <a:spcPts val="0"/>
              </a:spcAft>
              <a:buClr>
                <a:schemeClr val="accent3"/>
              </a:buClr>
              <a:buFont typeface="Wingdings 2"/>
              <a:buChar char=""/>
              <a:defRPr/>
            </a:pPr>
            <a:endParaRPr lang="hu-HU" dirty="0"/>
          </a:p>
        </p:txBody>
      </p:sp>
      <p:graphicFrame>
        <p:nvGraphicFramePr>
          <p:cNvPr id="4" name="Táblázat 3"/>
          <p:cNvGraphicFramePr>
            <a:graphicFrameLocks noGrp="1"/>
          </p:cNvGraphicFramePr>
          <p:nvPr/>
        </p:nvGraphicFramePr>
        <p:xfrm>
          <a:off x="755650" y="5373688"/>
          <a:ext cx="7848600" cy="1001712"/>
        </p:xfrm>
        <a:graphic>
          <a:graphicData uri="http://schemas.openxmlformats.org/drawingml/2006/table">
            <a:tbl>
              <a:tblPr/>
              <a:tblGrid>
                <a:gridCol w="3924300"/>
                <a:gridCol w="3924300"/>
              </a:tblGrid>
              <a:tr h="371475">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hu-HU" sz="1200" b="1"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Nyomtatott formában</a:t>
                      </a:r>
                      <a:endParaRPr kumimoji="0" lang="hu-HU" sz="11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just" defTabSz="914400" rtl="0" eaLnBrk="1" fontAlgn="base" latinLnBrk="0" hangingPunct="1">
                        <a:lnSpc>
                          <a:spcPct val="115000"/>
                        </a:lnSpc>
                        <a:spcBef>
                          <a:spcPct val="0"/>
                        </a:spcBef>
                        <a:spcAft>
                          <a:spcPct val="0"/>
                        </a:spcAft>
                        <a:buClrTx/>
                        <a:buSzTx/>
                        <a:buFont typeface="Times New Roman" pitchFamily="18" charset="0"/>
                        <a:buChar char="-"/>
                        <a:tabLst>
                          <a:tab pos="452438" algn="l"/>
                        </a:tabLst>
                      </a:pPr>
                      <a:r>
                        <a:rPr kumimoji="0" lang="hu-HU" sz="1200" b="1" i="0" u="none" strike="noStrike" cap="none" normalizeH="0" baseline="0" smtClean="0">
                          <a:ln>
                            <a:noFill/>
                          </a:ln>
                          <a:solidFill>
                            <a:srgbClr val="000000"/>
                          </a:solidFill>
                          <a:effectLst/>
                          <a:latin typeface="Times New Roman" pitchFamily="18" charset="0"/>
                          <a:cs typeface="Times New Roman" pitchFamily="18" charset="0"/>
                        </a:rPr>
                        <a:t>Társulás elnöke,</a:t>
                      </a:r>
                      <a:endParaRPr kumimoji="0" lang="hu-HU" sz="1100" b="1" i="0" u="none" strike="noStrike" cap="none" normalizeH="0" baseline="0" smtClean="0">
                        <a:ln>
                          <a:noFill/>
                        </a:ln>
                        <a:solidFill>
                          <a:srgbClr val="000000"/>
                        </a:solidFill>
                        <a:effectLst/>
                        <a:latin typeface="Calibri" pitchFamily="34" charset="0"/>
                        <a:cs typeface="Times New Roman" pitchFamily="18" charset="0"/>
                      </a:endParaRPr>
                    </a:p>
                    <a:p>
                      <a:pPr marL="342900" marR="0" lvl="0" indent="-342900" algn="just" defTabSz="914400" rtl="0" eaLnBrk="1" fontAlgn="base" latinLnBrk="0" hangingPunct="1">
                        <a:lnSpc>
                          <a:spcPct val="115000"/>
                        </a:lnSpc>
                        <a:spcBef>
                          <a:spcPct val="0"/>
                        </a:spcBef>
                        <a:spcAft>
                          <a:spcPct val="0"/>
                        </a:spcAft>
                        <a:buClrTx/>
                        <a:buSzTx/>
                        <a:buFont typeface="Times New Roman" pitchFamily="18" charset="0"/>
                        <a:buChar char="-"/>
                        <a:tabLst>
                          <a:tab pos="452438" algn="l"/>
                        </a:tabLst>
                      </a:pPr>
                      <a:r>
                        <a:rPr kumimoji="0" lang="hu-HU" sz="1200" b="1" i="0" u="none" strike="noStrike" cap="none" normalizeH="0" baseline="0" smtClean="0">
                          <a:ln>
                            <a:noFill/>
                          </a:ln>
                          <a:solidFill>
                            <a:srgbClr val="000000"/>
                          </a:solidFill>
                          <a:effectLst/>
                          <a:latin typeface="Times New Roman" pitchFamily="18" charset="0"/>
                          <a:cs typeface="Times New Roman" pitchFamily="18" charset="0"/>
                        </a:rPr>
                        <a:t>Társulás polgármesterei,</a:t>
                      </a:r>
                      <a:endParaRPr kumimoji="0" lang="hu-HU" sz="1100" b="1" i="0" u="none" strike="noStrike" cap="none" normalizeH="0" baseline="0" smtClean="0">
                        <a:ln>
                          <a:noFill/>
                        </a:ln>
                        <a:solidFill>
                          <a:srgbClr val="000000"/>
                        </a:solidFill>
                        <a:effectLst/>
                        <a:latin typeface="Calibri" pitchFamily="34" charset="0"/>
                        <a:cs typeface="Times New Roman" pitchFamily="18" charset="0"/>
                      </a:endParaRPr>
                    </a:p>
                    <a:p>
                      <a:pPr marL="342900" marR="0" lvl="0" indent="-342900" algn="just" defTabSz="914400" rtl="0" eaLnBrk="1" fontAlgn="base" latinLnBrk="0" hangingPunct="1">
                        <a:lnSpc>
                          <a:spcPct val="115000"/>
                        </a:lnSpc>
                        <a:spcBef>
                          <a:spcPct val="0"/>
                        </a:spcBef>
                        <a:spcAft>
                          <a:spcPct val="0"/>
                        </a:spcAft>
                        <a:buClrTx/>
                        <a:buSzTx/>
                        <a:buFont typeface="Times New Roman" pitchFamily="18" charset="0"/>
                        <a:buChar char="-"/>
                        <a:tabLst>
                          <a:tab pos="452438" algn="l"/>
                        </a:tabLst>
                      </a:pPr>
                      <a:r>
                        <a:rPr kumimoji="0" lang="hu-HU" sz="1200" b="1" i="0" u="none" strike="noStrike" cap="none" normalizeH="0" baseline="0" smtClean="0">
                          <a:ln>
                            <a:noFill/>
                          </a:ln>
                          <a:solidFill>
                            <a:srgbClr val="000000"/>
                          </a:solidFill>
                          <a:effectLst/>
                          <a:latin typeface="Times New Roman" pitchFamily="18" charset="0"/>
                          <a:cs typeface="Times New Roman" pitchFamily="18" charset="0"/>
                        </a:rPr>
                        <a:t>TKT munkaszervezet vezetője</a:t>
                      </a:r>
                      <a:endParaRPr kumimoji="0" lang="hu-HU" sz="1100" b="1" i="0" u="none" strike="noStrike" cap="none" normalizeH="0" baseline="0" smtClean="0">
                        <a:ln>
                          <a:noFill/>
                        </a:ln>
                        <a:solidFill>
                          <a:srgbClr val="000000"/>
                        </a:solidFill>
                        <a:effectLst/>
                        <a:latin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9D9D9"/>
                    </a:solidFill>
                  </a:tcPr>
                </a:tc>
              </a:tr>
              <a:tr h="371475">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Elektronikusan</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just" defTabSz="914400" rtl="0" eaLnBrk="1" fontAlgn="base" latinLnBrk="0" hangingPunct="1">
                        <a:lnSpc>
                          <a:spcPct val="115000"/>
                        </a:lnSpc>
                        <a:spcBef>
                          <a:spcPct val="0"/>
                        </a:spcBef>
                        <a:spcAft>
                          <a:spcPct val="0"/>
                        </a:spcAft>
                        <a:buClrTx/>
                        <a:buSzTx/>
                        <a:buFont typeface="Times New Roman" pitchFamily="18" charset="0"/>
                        <a:buChar char="-"/>
                        <a:tabLst>
                          <a:tab pos="452438" algn="l"/>
                        </a:tabLst>
                      </a:pPr>
                      <a:r>
                        <a:rPr kumimoji="0" lang="hu-HU" sz="1200" b="0" i="0" u="sng" strike="noStrike" cap="none" normalizeH="0" baseline="0" smtClean="0">
                          <a:ln>
                            <a:noFill/>
                          </a:ln>
                          <a:solidFill>
                            <a:srgbClr val="0D0D0D"/>
                          </a:solidFill>
                          <a:effectLst/>
                          <a:latin typeface="Times New Roman" pitchFamily="18" charset="0"/>
                          <a:cs typeface="Times New Roman" pitchFamily="18" charset="0"/>
                          <a:hlinkClick r:id="rId2"/>
                        </a:rPr>
                        <a:t>www.nyitot.hu</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sp>
        <p:nvSpPr>
          <p:cNvPr id="5" name="Dia számának helye 4"/>
          <p:cNvSpPr>
            <a:spLocks noGrp="1"/>
          </p:cNvSpPr>
          <p:nvPr>
            <p:ph type="sldNum" sz="quarter" idx="12"/>
          </p:nvPr>
        </p:nvSpPr>
        <p:spPr/>
        <p:txBody>
          <a:bodyPr/>
          <a:lstStyle/>
          <a:p>
            <a:pPr>
              <a:defRPr/>
            </a:pPr>
            <a:fld id="{DA39A125-3F6E-4FF9-93F2-B5736197C0E4}" type="slidenum">
              <a:rPr lang="hu-HU"/>
              <a:pPr>
                <a:defRPr/>
              </a:pPr>
              <a:t>12</a:t>
            </a:fld>
            <a:endParaRPr lang="hu-HU"/>
          </a:p>
        </p:txBody>
      </p:sp>
      <p:sp>
        <p:nvSpPr>
          <p:cNvPr id="6" name="Dátum helye 5"/>
          <p:cNvSpPr>
            <a:spLocks noGrp="1"/>
          </p:cNvSpPr>
          <p:nvPr>
            <p:ph type="dt" sz="quarter" idx="10"/>
          </p:nvPr>
        </p:nvSpPr>
        <p:spPr/>
        <p:txBody>
          <a:bodyPr/>
          <a:lstStyle/>
          <a:p>
            <a:pPr>
              <a:defRPr/>
            </a:pPr>
            <a:fld id="{A621C684-C0F8-4D3F-B43F-F1C7A679AD27}" type="datetime1">
              <a:rPr lang="hu-HU"/>
              <a:pPr>
                <a:defRPr/>
              </a:pPr>
              <a:t>2012.05.06.</a:t>
            </a:fld>
            <a:endParaRPr lang="hu-H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ím 1"/>
          <p:cNvSpPr>
            <a:spLocks noGrp="1"/>
          </p:cNvSpPr>
          <p:nvPr>
            <p:ph type="title"/>
          </p:nvPr>
        </p:nvSpPr>
        <p:spPr>
          <a:xfrm>
            <a:off x="468313" y="1052513"/>
            <a:ext cx="8229600" cy="1143000"/>
          </a:xfrm>
        </p:spPr>
        <p:txBody>
          <a:bodyPr/>
          <a:lstStyle/>
          <a:p>
            <a:pPr algn="ctr"/>
            <a:r>
              <a:rPr lang="hu-HU" sz="2800" b="1" u="sng" smtClean="0"/>
              <a:t>A Nyírségi Többcélú Kistérségi Társulás Közoktatási-feladatellátási, Intézményhálózat-működtetési és Fejlesztési /Intézkedési/Terve</a:t>
            </a:r>
            <a:r>
              <a:rPr lang="hu-HU" sz="2800" smtClean="0"/>
              <a:t/>
            </a:r>
            <a:br>
              <a:rPr lang="hu-HU" sz="2800" smtClean="0"/>
            </a:br>
            <a:r>
              <a:rPr lang="hu-HU" sz="2800" b="1" u="sng" smtClean="0"/>
              <a:t>2008-2014.</a:t>
            </a:r>
            <a:r>
              <a:rPr lang="hu-HU" sz="2800" smtClean="0"/>
              <a:t/>
            </a:r>
            <a:br>
              <a:rPr lang="hu-HU" sz="2800" smtClean="0"/>
            </a:br>
            <a:r>
              <a:rPr lang="hu-HU" sz="2800" b="1" u="sng" smtClean="0"/>
              <a:t>FELÉPÍTÉSE, TARTALMA</a:t>
            </a:r>
            <a:endParaRPr lang="hu-HU" sz="2800" smtClean="0"/>
          </a:p>
        </p:txBody>
      </p:sp>
      <p:sp>
        <p:nvSpPr>
          <p:cNvPr id="3" name="Tartalom helye 2"/>
          <p:cNvSpPr>
            <a:spLocks noGrp="1"/>
          </p:cNvSpPr>
          <p:nvPr>
            <p:ph idx="1"/>
          </p:nvPr>
        </p:nvSpPr>
        <p:spPr>
          <a:xfrm>
            <a:off x="395288" y="2133600"/>
            <a:ext cx="8229600" cy="4387850"/>
          </a:xfrm>
        </p:spPr>
        <p:txBody>
          <a:bodyPr>
            <a:normAutofit/>
          </a:bodyPr>
          <a:lstStyle/>
          <a:p>
            <a:pPr marL="274320" indent="-274320" algn="just" fontAlgn="auto">
              <a:spcAft>
                <a:spcPts val="0"/>
              </a:spcAft>
              <a:buClr>
                <a:schemeClr val="accent3"/>
              </a:buClr>
              <a:buFont typeface="Wingdings 2"/>
              <a:buNone/>
              <a:defRPr/>
            </a:pPr>
            <a:r>
              <a:rPr lang="hu-HU" dirty="0" smtClean="0"/>
              <a:t>I</a:t>
            </a:r>
            <a:r>
              <a:rPr lang="hu-HU" dirty="0" smtClean="0">
                <a:latin typeface="+mj-lt"/>
              </a:rPr>
              <a:t>. A többcélú kistérségi társulás bemutatása</a:t>
            </a:r>
          </a:p>
          <a:p>
            <a:pPr marL="274320" indent="-274320" algn="just" fontAlgn="auto">
              <a:spcAft>
                <a:spcPts val="0"/>
              </a:spcAft>
              <a:buClr>
                <a:schemeClr val="accent3"/>
              </a:buClr>
              <a:buFont typeface="Wingdings 2"/>
              <a:buNone/>
              <a:defRPr/>
            </a:pPr>
            <a:r>
              <a:rPr lang="hu-HU" dirty="0" smtClean="0">
                <a:latin typeface="+mj-lt"/>
              </a:rPr>
              <a:t>II. Helyzetelemzés </a:t>
            </a:r>
          </a:p>
          <a:p>
            <a:pPr marL="274320" indent="-274320" algn="just" fontAlgn="auto">
              <a:spcAft>
                <a:spcPts val="0"/>
              </a:spcAft>
              <a:buClr>
                <a:schemeClr val="accent3"/>
              </a:buClr>
              <a:buFont typeface="Wingdings 2"/>
              <a:buNone/>
              <a:defRPr/>
            </a:pPr>
            <a:r>
              <a:rPr lang="hu-HU" dirty="0" smtClean="0">
                <a:latin typeface="+mj-lt"/>
              </a:rPr>
              <a:t>III. A közoktatási feladatellátás terén megfogalmazott szervezési és fejlesztési célok</a:t>
            </a:r>
          </a:p>
          <a:p>
            <a:pPr marL="274320" indent="-274320" algn="just" fontAlgn="auto">
              <a:spcAft>
                <a:spcPts val="0"/>
              </a:spcAft>
              <a:buClr>
                <a:schemeClr val="accent3"/>
              </a:buClr>
              <a:buFont typeface="Wingdings 2"/>
              <a:buNone/>
              <a:defRPr/>
            </a:pPr>
            <a:r>
              <a:rPr lang="hu-HU" dirty="0" smtClean="0">
                <a:latin typeface="+mj-lt"/>
              </a:rPr>
              <a:t>IV. Az intézkedési terv összhangja a helyi és megyei szintű tervezéssel</a:t>
            </a:r>
          </a:p>
          <a:p>
            <a:pPr marL="274320" indent="-274320" algn="just" fontAlgn="auto">
              <a:spcAft>
                <a:spcPts val="0"/>
              </a:spcAft>
              <a:buClr>
                <a:schemeClr val="accent3"/>
              </a:buClr>
              <a:buFont typeface="Wingdings 2"/>
              <a:buNone/>
              <a:defRPr/>
            </a:pPr>
            <a:r>
              <a:rPr lang="hu-HU" dirty="0" smtClean="0">
                <a:latin typeface="+mj-lt"/>
              </a:rPr>
              <a:t>V. Kistérségi intézkedési terv elfogadásának, módosításának, felülvizsgálatának, nyilvánossá tételének helyi szabályai.</a:t>
            </a:r>
          </a:p>
          <a:p>
            <a:pPr marL="274320" indent="-274320" algn="just" fontAlgn="auto">
              <a:spcAft>
                <a:spcPts val="0"/>
              </a:spcAft>
              <a:buClr>
                <a:schemeClr val="accent3"/>
              </a:buClr>
              <a:buFont typeface="Wingdings 2"/>
              <a:buNone/>
              <a:defRPr/>
            </a:pPr>
            <a:r>
              <a:rPr lang="hu-HU" dirty="0" smtClean="0">
                <a:latin typeface="+mj-lt"/>
              </a:rPr>
              <a:t>Mellékletek</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E21FE0C0-4D5A-430A-8FCA-6B917893CCD1}" type="slidenum">
              <a:rPr lang="hu-HU"/>
              <a:pPr>
                <a:defRPr/>
              </a:pPr>
              <a:t>13</a:t>
            </a:fld>
            <a:endParaRPr lang="hu-HU"/>
          </a:p>
        </p:txBody>
      </p:sp>
      <p:sp>
        <p:nvSpPr>
          <p:cNvPr id="5" name="Dátum helye 4"/>
          <p:cNvSpPr>
            <a:spLocks noGrp="1"/>
          </p:cNvSpPr>
          <p:nvPr>
            <p:ph type="dt" sz="quarter" idx="10"/>
          </p:nvPr>
        </p:nvSpPr>
        <p:spPr/>
        <p:txBody>
          <a:bodyPr/>
          <a:lstStyle/>
          <a:p>
            <a:pPr>
              <a:defRPr/>
            </a:pPr>
            <a:fld id="{900F1F9C-2565-4BA2-B457-183AF3D1A643}" type="datetime1">
              <a:rPr lang="hu-HU"/>
              <a:pPr>
                <a:defRPr/>
              </a:pPr>
              <a:t>2012.05.06.</a:t>
            </a:fld>
            <a:endParaRPr lang="hu-H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100" b="1" u="sng" dirty="0" smtClean="0"/>
              <a:t>I. NYÍRSÉGI TÖBBCÉLÚ KISTÉRSÉGI TÁRSULÁS (NYITÖT)</a:t>
            </a:r>
            <a:r>
              <a:rPr lang="hu-HU" dirty="0" smtClean="0"/>
              <a:t/>
            </a:r>
            <a:br>
              <a:rPr lang="hu-HU" dirty="0" smtClean="0"/>
            </a:br>
            <a:endParaRPr lang="hu-HU" dirty="0"/>
          </a:p>
        </p:txBody>
      </p:sp>
      <p:sp>
        <p:nvSpPr>
          <p:cNvPr id="3" name="Tartalom helye 2"/>
          <p:cNvSpPr>
            <a:spLocks noGrp="1"/>
          </p:cNvSpPr>
          <p:nvPr>
            <p:ph idx="1"/>
          </p:nvPr>
        </p:nvSpPr>
        <p:spPr>
          <a:xfrm>
            <a:off x="457200" y="1700213"/>
            <a:ext cx="8229600" cy="4624387"/>
          </a:xfrm>
        </p:spPr>
        <p:txBody>
          <a:bodyPr>
            <a:normAutofit fontScale="92500" lnSpcReduction="10000"/>
          </a:bodyPr>
          <a:lstStyle/>
          <a:p>
            <a:pPr marL="274320" indent="-274320" algn="just" fontAlgn="auto">
              <a:spcAft>
                <a:spcPts val="0"/>
              </a:spcAft>
              <a:buClr>
                <a:schemeClr val="accent3"/>
              </a:buClr>
              <a:buFont typeface="Wingdings 2"/>
              <a:buNone/>
              <a:defRPr/>
            </a:pPr>
            <a:r>
              <a:rPr lang="hu-HU" b="1" dirty="0" smtClean="0">
                <a:latin typeface="+mj-lt"/>
              </a:rPr>
              <a:t>Megalakulásának jogi háttere: </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A helyi önkormányzatokról szóló </a:t>
            </a:r>
            <a:r>
              <a:rPr lang="hu-HU" b="1" dirty="0" smtClean="0">
                <a:latin typeface="+mj-lt"/>
              </a:rPr>
              <a:t>1990. évi LXV. tv. 1.§</a:t>
            </a:r>
            <a:r>
              <a:rPr lang="hu-HU" b="1" dirty="0" err="1" smtClean="0">
                <a:latin typeface="+mj-lt"/>
              </a:rPr>
              <a:t>-</a:t>
            </a:r>
            <a:r>
              <a:rPr lang="hu-HU" dirty="0" err="1" smtClean="0">
                <a:latin typeface="+mj-lt"/>
              </a:rPr>
              <a:t>át</a:t>
            </a:r>
            <a:r>
              <a:rPr lang="hu-HU" dirty="0" smtClean="0">
                <a:latin typeface="+mj-lt"/>
              </a:rPr>
              <a:t> alapul véve, jelentős anyagi megterhelést ró az önkormányzatokra az előírt szolgáltatások teljes vertikumának, az ellátás megfelelő minőségének és szakszerű irányításának biztosítása. Ugyanakkor e tv. </a:t>
            </a:r>
            <a:r>
              <a:rPr lang="hu-HU" b="1" dirty="0" smtClean="0">
                <a:latin typeface="+mj-lt"/>
              </a:rPr>
              <a:t>41.§</a:t>
            </a:r>
            <a:r>
              <a:rPr lang="hu-HU" b="1" dirty="0" err="1" smtClean="0">
                <a:latin typeface="+mj-lt"/>
              </a:rPr>
              <a:t>-</a:t>
            </a:r>
            <a:r>
              <a:rPr lang="hu-HU" dirty="0" err="1" smtClean="0">
                <a:latin typeface="+mj-lt"/>
              </a:rPr>
              <a:t>a</a:t>
            </a:r>
            <a:r>
              <a:rPr lang="hu-HU" dirty="0" smtClean="0">
                <a:latin typeface="+mj-lt"/>
              </a:rPr>
              <a:t> kimondja, hogy a települések önkormányzati feladataik hatékonyabb és célszerűbb ellátására szabadon társulhatnak. </a:t>
            </a:r>
          </a:p>
          <a:p>
            <a:pPr marL="274320" indent="-274320" algn="just" fontAlgn="auto">
              <a:spcAft>
                <a:spcPts val="0"/>
              </a:spcAft>
              <a:buClr>
                <a:schemeClr val="accent3"/>
              </a:buClr>
              <a:buFont typeface="Wingdings 2"/>
              <a:buNone/>
              <a:defRPr/>
            </a:pPr>
            <a:r>
              <a:rPr lang="hu-HU" dirty="0" smtClean="0">
                <a:latin typeface="+mj-lt"/>
              </a:rPr>
              <a:t>A települési önkormányzatok többcélú kistérségi társulásairól szóló </a:t>
            </a:r>
            <a:r>
              <a:rPr lang="hu-HU" b="1" dirty="0" smtClean="0">
                <a:latin typeface="+mj-lt"/>
              </a:rPr>
              <a:t>2004. évi CVII. törvény 1.§</a:t>
            </a:r>
            <a:r>
              <a:rPr lang="hu-HU" b="1" dirty="0" err="1" smtClean="0">
                <a:latin typeface="+mj-lt"/>
              </a:rPr>
              <a:t>-ának</a:t>
            </a:r>
            <a:r>
              <a:rPr lang="hu-HU" b="1" dirty="0" smtClean="0">
                <a:latin typeface="+mj-lt"/>
              </a:rPr>
              <a:t> (</a:t>
            </a:r>
            <a:r>
              <a:rPr lang="hu-HU" b="1" dirty="0" err="1" smtClean="0">
                <a:latin typeface="+mj-lt"/>
              </a:rPr>
              <a:t>1</a:t>
            </a:r>
            <a:r>
              <a:rPr lang="hu-HU" b="1" dirty="0" smtClean="0">
                <a:latin typeface="+mj-lt"/>
              </a:rPr>
              <a:t>)</a:t>
            </a:r>
            <a:r>
              <a:rPr lang="hu-HU" dirty="0" smtClean="0">
                <a:latin typeface="+mj-lt"/>
              </a:rPr>
              <a:t> bekezdésében foglalt felhatalmazás alapján a NYÍREGYHÁZAI Kistérség 9 települése 2005 januárjában létrehozta a Nyírségi Többcélú Kistérségi Társulást (NYITÖT). </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8DCB2402-9645-4E65-BA9F-015EE937CF6D}" type="slidenum">
              <a:rPr lang="hu-HU"/>
              <a:pPr>
                <a:defRPr/>
              </a:pPr>
              <a:t>14</a:t>
            </a:fld>
            <a:endParaRPr lang="hu-HU"/>
          </a:p>
        </p:txBody>
      </p:sp>
      <p:sp>
        <p:nvSpPr>
          <p:cNvPr id="5" name="Dátum helye 4"/>
          <p:cNvSpPr>
            <a:spLocks noGrp="1"/>
          </p:cNvSpPr>
          <p:nvPr>
            <p:ph type="dt" sz="quarter" idx="10"/>
          </p:nvPr>
        </p:nvSpPr>
        <p:spPr/>
        <p:txBody>
          <a:bodyPr/>
          <a:lstStyle/>
          <a:p>
            <a:pPr>
              <a:defRPr/>
            </a:pPr>
            <a:fld id="{F588DCF0-2AAD-45DE-A458-474EBB15444F}" type="datetime1">
              <a:rPr lang="hu-HU"/>
              <a:pPr>
                <a:defRPr/>
              </a:pPr>
              <a:t>2012.05.06.</a:t>
            </a:fld>
            <a:endParaRPr lang="hu-H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b="1" dirty="0" smtClean="0"/>
              <a:t>Az alapító önkormányzatok: </a:t>
            </a:r>
            <a:r>
              <a:rPr lang="hu-HU" dirty="0" smtClean="0"/>
              <a:t/>
            </a:r>
            <a:br>
              <a:rPr lang="hu-HU" dirty="0" smtClean="0"/>
            </a:br>
            <a:endParaRPr lang="hu-HU" dirty="0"/>
          </a:p>
        </p:txBody>
      </p:sp>
      <p:sp>
        <p:nvSpPr>
          <p:cNvPr id="3" name="Tartalom helye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hu-HU" dirty="0" smtClean="0">
                <a:latin typeface="+mj-lt"/>
              </a:rPr>
              <a:t>Kálmánháza Község Önkormányzata </a:t>
            </a:r>
          </a:p>
          <a:p>
            <a:pPr marL="274320" indent="-274320" fontAlgn="auto">
              <a:spcAft>
                <a:spcPts val="0"/>
              </a:spcAft>
              <a:buClr>
                <a:schemeClr val="accent3"/>
              </a:buClr>
              <a:buFont typeface="Wingdings 2"/>
              <a:buChar char=""/>
              <a:defRPr/>
            </a:pPr>
            <a:r>
              <a:rPr lang="hu-HU" dirty="0" smtClean="0">
                <a:latin typeface="+mj-lt"/>
              </a:rPr>
              <a:t>Kótaj Község Önkormányzata </a:t>
            </a:r>
          </a:p>
          <a:p>
            <a:pPr marL="274320" indent="-274320" fontAlgn="auto">
              <a:spcAft>
                <a:spcPts val="0"/>
              </a:spcAft>
              <a:buClr>
                <a:schemeClr val="accent3"/>
              </a:buClr>
              <a:buFont typeface="Wingdings 2"/>
              <a:buChar char=""/>
              <a:defRPr/>
            </a:pPr>
            <a:r>
              <a:rPr lang="hu-HU" dirty="0" smtClean="0">
                <a:latin typeface="+mj-lt"/>
              </a:rPr>
              <a:t>Nagycserkesz Község Önkormányzata </a:t>
            </a:r>
          </a:p>
          <a:p>
            <a:pPr marL="274320" indent="-274320" fontAlgn="auto">
              <a:spcAft>
                <a:spcPts val="0"/>
              </a:spcAft>
              <a:buClr>
                <a:schemeClr val="accent3"/>
              </a:buClr>
              <a:buFont typeface="Wingdings 2"/>
              <a:buChar char=""/>
              <a:defRPr/>
            </a:pPr>
            <a:r>
              <a:rPr lang="hu-HU" dirty="0" smtClean="0">
                <a:latin typeface="+mj-lt"/>
              </a:rPr>
              <a:t>Napkor Község Önkormányzata </a:t>
            </a:r>
          </a:p>
          <a:p>
            <a:pPr marL="274320" indent="-274320" fontAlgn="auto">
              <a:spcAft>
                <a:spcPts val="0"/>
              </a:spcAft>
              <a:buClr>
                <a:schemeClr val="accent3"/>
              </a:buClr>
              <a:buFont typeface="Wingdings 2"/>
              <a:buChar char=""/>
              <a:defRPr/>
            </a:pPr>
            <a:r>
              <a:rPr lang="hu-HU" dirty="0" smtClean="0">
                <a:latin typeface="+mj-lt"/>
              </a:rPr>
              <a:t>Nyíregyháza Megyei Jogú Város Önkormányzata </a:t>
            </a:r>
          </a:p>
          <a:p>
            <a:pPr marL="274320" indent="-274320" fontAlgn="auto">
              <a:spcAft>
                <a:spcPts val="0"/>
              </a:spcAft>
              <a:buClr>
                <a:schemeClr val="accent3"/>
              </a:buClr>
              <a:buFont typeface="Wingdings 2"/>
              <a:buChar char=""/>
              <a:defRPr/>
            </a:pPr>
            <a:r>
              <a:rPr lang="hu-HU" dirty="0" smtClean="0">
                <a:latin typeface="+mj-lt"/>
              </a:rPr>
              <a:t>Nyírpazony Község Önkormányzata </a:t>
            </a:r>
          </a:p>
          <a:p>
            <a:pPr marL="274320" indent="-274320" fontAlgn="auto">
              <a:spcAft>
                <a:spcPts val="0"/>
              </a:spcAft>
              <a:buClr>
                <a:schemeClr val="accent3"/>
              </a:buClr>
              <a:buFont typeface="Wingdings 2"/>
              <a:buChar char=""/>
              <a:defRPr/>
            </a:pPr>
            <a:r>
              <a:rPr lang="hu-HU" dirty="0" smtClean="0">
                <a:latin typeface="+mj-lt"/>
              </a:rPr>
              <a:t>Nyírtelek Város Önkormányzata </a:t>
            </a:r>
          </a:p>
          <a:p>
            <a:pPr marL="274320" indent="-274320" fontAlgn="auto">
              <a:spcAft>
                <a:spcPts val="0"/>
              </a:spcAft>
              <a:buClr>
                <a:schemeClr val="accent3"/>
              </a:buClr>
              <a:buFont typeface="Wingdings 2"/>
              <a:buChar char=""/>
              <a:defRPr/>
            </a:pPr>
            <a:r>
              <a:rPr lang="hu-HU" dirty="0" smtClean="0">
                <a:latin typeface="+mj-lt"/>
              </a:rPr>
              <a:t>Nyírtura Község Önkormányzata </a:t>
            </a:r>
          </a:p>
          <a:p>
            <a:pPr marL="274320" indent="-274320" fontAlgn="auto">
              <a:spcAft>
                <a:spcPts val="0"/>
              </a:spcAft>
              <a:buClr>
                <a:schemeClr val="accent3"/>
              </a:buClr>
              <a:buFont typeface="Wingdings 2"/>
              <a:buChar char=""/>
              <a:defRPr/>
            </a:pPr>
            <a:r>
              <a:rPr lang="hu-HU" dirty="0" smtClean="0">
                <a:latin typeface="+mj-lt"/>
              </a:rPr>
              <a:t>Sényő Község Önkormányzata </a:t>
            </a:r>
            <a:endParaRPr lang="hu-HU" dirty="0">
              <a:latin typeface="+mj-lt"/>
            </a:endParaRPr>
          </a:p>
        </p:txBody>
      </p:sp>
      <p:sp>
        <p:nvSpPr>
          <p:cNvPr id="4" name="Dia számának helye 3"/>
          <p:cNvSpPr>
            <a:spLocks noGrp="1"/>
          </p:cNvSpPr>
          <p:nvPr>
            <p:ph type="sldNum" sz="quarter" idx="12"/>
          </p:nvPr>
        </p:nvSpPr>
        <p:spPr/>
        <p:txBody>
          <a:bodyPr/>
          <a:lstStyle/>
          <a:p>
            <a:pPr>
              <a:defRPr/>
            </a:pPr>
            <a:fld id="{226B322F-17AC-4C24-B17C-AE4C6BE2EE4D}" type="slidenum">
              <a:rPr lang="hu-HU"/>
              <a:pPr>
                <a:defRPr/>
              </a:pPr>
              <a:t>15</a:t>
            </a:fld>
            <a:endParaRPr lang="hu-HU"/>
          </a:p>
        </p:txBody>
      </p:sp>
      <p:sp>
        <p:nvSpPr>
          <p:cNvPr id="5" name="Dátum helye 4"/>
          <p:cNvSpPr>
            <a:spLocks noGrp="1"/>
          </p:cNvSpPr>
          <p:nvPr>
            <p:ph type="dt" sz="quarter" idx="10"/>
          </p:nvPr>
        </p:nvSpPr>
        <p:spPr/>
        <p:txBody>
          <a:bodyPr/>
          <a:lstStyle/>
          <a:p>
            <a:pPr>
              <a:defRPr/>
            </a:pPr>
            <a:fld id="{A163FDC9-9265-4B48-AF0A-97A8C663E87A}" type="datetime1">
              <a:rPr lang="hu-HU"/>
              <a:pPr>
                <a:defRPr/>
              </a:pPr>
              <a:t>2012.05.06.</a:t>
            </a:fld>
            <a:endParaRPr lang="hu-H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b="1" dirty="0" smtClean="0"/>
              <a:t>Célja:</a:t>
            </a:r>
            <a:r>
              <a:rPr lang="hu-HU" dirty="0" smtClean="0"/>
              <a:t/>
            </a:r>
            <a:br>
              <a:rPr lang="hu-HU" dirty="0" smtClean="0"/>
            </a:br>
            <a:endParaRPr lang="hu-HU" dirty="0"/>
          </a:p>
        </p:txBody>
      </p:sp>
      <p:sp>
        <p:nvSpPr>
          <p:cNvPr id="3" name="Tartalom helye 2"/>
          <p:cNvSpPr>
            <a:spLocks noGrp="1"/>
          </p:cNvSpPr>
          <p:nvPr>
            <p:ph idx="1"/>
          </p:nvPr>
        </p:nvSpPr>
        <p:spPr/>
        <p:txBody>
          <a:bodyPr>
            <a:normAutofit/>
          </a:bodyPr>
          <a:lstStyle/>
          <a:p>
            <a:pPr marL="274320" indent="-274320" algn="just" fontAlgn="auto">
              <a:spcAft>
                <a:spcPts val="0"/>
              </a:spcAft>
              <a:buClr>
                <a:schemeClr val="accent3"/>
              </a:buClr>
              <a:buFont typeface="Wingdings 2"/>
              <a:buChar char=""/>
              <a:defRPr/>
            </a:pPr>
            <a:r>
              <a:rPr lang="hu-HU" dirty="0" smtClean="0">
                <a:latin typeface="+mj-lt"/>
              </a:rPr>
              <a:t>a kistérség lakóinak az önkormányzati közszolgáltatásokhoz minél teljesebb körben való hozzájutása, </a:t>
            </a:r>
          </a:p>
          <a:p>
            <a:pPr marL="274320" indent="-274320" algn="just" fontAlgn="auto">
              <a:spcAft>
                <a:spcPts val="0"/>
              </a:spcAft>
              <a:buClr>
                <a:schemeClr val="accent3"/>
              </a:buClr>
              <a:buFont typeface="Wingdings 2"/>
              <a:buChar char=""/>
              <a:defRPr/>
            </a:pPr>
            <a:r>
              <a:rPr lang="hu-HU" dirty="0" smtClean="0">
                <a:latin typeface="+mj-lt"/>
              </a:rPr>
              <a:t>a mind magasabb szintű ellátás és szolgáltatás biztosítása, </a:t>
            </a:r>
          </a:p>
          <a:p>
            <a:pPr marL="274320" indent="-274320" algn="just" fontAlgn="auto">
              <a:spcAft>
                <a:spcPts val="0"/>
              </a:spcAft>
              <a:buClr>
                <a:schemeClr val="accent3"/>
              </a:buClr>
              <a:buFont typeface="Wingdings 2"/>
              <a:buChar char=""/>
              <a:defRPr/>
            </a:pPr>
            <a:r>
              <a:rPr lang="hu-HU" dirty="0" smtClean="0">
                <a:latin typeface="+mj-lt"/>
              </a:rPr>
              <a:t>a rendelkezésre álló források minél teljesebb, célszerűbb és optimálisabb felhasználása, </a:t>
            </a:r>
          </a:p>
          <a:p>
            <a:pPr marL="274320" indent="-274320" algn="just" fontAlgn="auto">
              <a:spcAft>
                <a:spcPts val="0"/>
              </a:spcAft>
              <a:buClr>
                <a:schemeClr val="accent3"/>
              </a:buClr>
              <a:buFont typeface="Wingdings 2"/>
              <a:buChar char=""/>
              <a:defRPr/>
            </a:pPr>
            <a:r>
              <a:rPr lang="hu-HU" dirty="0" smtClean="0">
                <a:latin typeface="+mj-lt"/>
              </a:rPr>
              <a:t>valamint a kistérségi együttműködés hosszú távú biztosítása.</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3EC1FC54-9B64-4E24-8591-78946B90D259}" type="slidenum">
              <a:rPr lang="hu-HU"/>
              <a:pPr>
                <a:defRPr/>
              </a:pPr>
              <a:t>16</a:t>
            </a:fld>
            <a:endParaRPr lang="hu-HU"/>
          </a:p>
        </p:txBody>
      </p:sp>
      <p:sp>
        <p:nvSpPr>
          <p:cNvPr id="5" name="Dátum helye 4"/>
          <p:cNvSpPr>
            <a:spLocks noGrp="1"/>
          </p:cNvSpPr>
          <p:nvPr>
            <p:ph type="dt" sz="quarter" idx="10"/>
          </p:nvPr>
        </p:nvSpPr>
        <p:spPr/>
        <p:txBody>
          <a:bodyPr/>
          <a:lstStyle/>
          <a:p>
            <a:pPr>
              <a:defRPr/>
            </a:pPr>
            <a:fld id="{16B5AFEF-2101-4FD6-BF30-E0D411AA8FD0}" type="datetime1">
              <a:rPr lang="hu-HU"/>
              <a:pPr>
                <a:defRPr/>
              </a:pPr>
              <a:t>2012.05.06.</a:t>
            </a:fld>
            <a:endParaRPr lang="hu-H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b="1" dirty="0" smtClean="0"/>
              <a:t>Vállalt feladatok:</a:t>
            </a:r>
            <a:r>
              <a:rPr lang="hu-HU" dirty="0" smtClean="0"/>
              <a:t/>
            </a:r>
            <a:br>
              <a:rPr lang="hu-HU" dirty="0" smtClean="0"/>
            </a:br>
            <a:endParaRPr lang="hu-HU" dirty="0"/>
          </a:p>
        </p:txBody>
      </p:sp>
      <p:sp>
        <p:nvSpPr>
          <p:cNvPr id="3" name="Tartalom helye 2"/>
          <p:cNvSpPr>
            <a:spLocks noGrp="1"/>
          </p:cNvSpPr>
          <p:nvPr>
            <p:ph idx="1"/>
          </p:nvPr>
        </p:nvSpPr>
        <p:spPr>
          <a:xfrm>
            <a:off x="457200" y="1484313"/>
            <a:ext cx="8229600" cy="4968875"/>
          </a:xfrm>
        </p:spPr>
        <p:txBody>
          <a:bodyPr>
            <a:normAutofit fontScale="85000" lnSpcReduction="20000"/>
          </a:bodyPr>
          <a:lstStyle/>
          <a:p>
            <a:pPr marL="274320" indent="-274320" algn="just" fontAlgn="auto">
              <a:spcAft>
                <a:spcPts val="0"/>
              </a:spcAft>
              <a:buClr>
                <a:schemeClr val="accent3"/>
              </a:buClr>
              <a:buFont typeface="Wingdings 2"/>
              <a:buChar char=""/>
              <a:defRPr/>
            </a:pPr>
            <a:r>
              <a:rPr lang="hu-HU" dirty="0" smtClean="0">
                <a:latin typeface="+mj-lt"/>
              </a:rPr>
              <a:t>A települési önkormányzatok egyes oktatási és nevelési, szociális-, egészségügyi ellátási, belső ellenőri és területfejlesztési feladatok végrehajtására, a kistérség területének összehangolt fejlesztésére, térségi közszolgáltatások biztosítására, fejlesztésére, intézmények fenntartására, a településfejlesztés és egyéb feladatok ellátására vállaltak kötelezettséget.</a:t>
            </a:r>
          </a:p>
          <a:p>
            <a:pPr marL="274320" indent="-274320" algn="just" fontAlgn="auto">
              <a:spcAft>
                <a:spcPts val="0"/>
              </a:spcAft>
              <a:buClr>
                <a:schemeClr val="accent3"/>
              </a:buClr>
              <a:buFont typeface="Wingdings 2"/>
              <a:buChar char=""/>
              <a:defRPr/>
            </a:pPr>
            <a:r>
              <a:rPr lang="hu-HU" dirty="0" smtClean="0">
                <a:latin typeface="+mj-lt"/>
              </a:rPr>
              <a:t>A társulás a társulási megállapodásban a közoktatás területén a közoktatásról szóló 1993. évi LXXIX. törvény 34. §</a:t>
            </a:r>
            <a:r>
              <a:rPr lang="hu-HU" dirty="0" err="1" smtClean="0">
                <a:latin typeface="+mj-lt"/>
              </a:rPr>
              <a:t>-ában</a:t>
            </a:r>
            <a:r>
              <a:rPr lang="hu-HU" dirty="0" smtClean="0">
                <a:latin typeface="+mj-lt"/>
              </a:rPr>
              <a:t> megjelölt pedagógiai szakszolgálati feladatok közül a térségi logopédiai ellátás, gyógypedagógiai tanácsadás és fejlesztő felkészítés, nevelési tanácsadás, továbbtanulási és pályaválasztási tanácsadás, gyógytestnevelés, pszichológiai szolgáltatás szervezéséről közösen gondoskodik, és a Kt. 20. § (1) bekezdésének a) és b) pontjaiban meghatározott intézményeket – óvodát és általános iskolát – fenntartó társulásokat koordinálja (illetve megállapodás alapján ezen intézmények fenntartását biztosítja).</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6338921F-9F97-42E0-A7FA-D85878CA4221}" type="slidenum">
              <a:rPr lang="hu-HU"/>
              <a:pPr>
                <a:defRPr/>
              </a:pPr>
              <a:t>17</a:t>
            </a:fld>
            <a:endParaRPr lang="hu-HU"/>
          </a:p>
        </p:txBody>
      </p:sp>
      <p:sp>
        <p:nvSpPr>
          <p:cNvPr id="5" name="Dátum helye 4"/>
          <p:cNvSpPr>
            <a:spLocks noGrp="1"/>
          </p:cNvSpPr>
          <p:nvPr>
            <p:ph type="dt" sz="quarter" idx="10"/>
          </p:nvPr>
        </p:nvSpPr>
        <p:spPr/>
        <p:txBody>
          <a:bodyPr/>
          <a:lstStyle/>
          <a:p>
            <a:pPr>
              <a:defRPr/>
            </a:pPr>
            <a:fld id="{4D4C3897-446D-487C-A2F7-E8B0CEF0484A}" type="datetime1">
              <a:rPr lang="hu-HU"/>
              <a:pPr>
                <a:defRPr/>
              </a:pPr>
              <a:t>2012.05.06.</a:t>
            </a:fld>
            <a:endParaRPr lang="hu-H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b="1" u="sng" dirty="0" smtClean="0"/>
              <a:t>II. HELYZETELEMZÉS</a:t>
            </a:r>
            <a:r>
              <a:rPr lang="hu-HU" dirty="0" smtClean="0"/>
              <a:t/>
            </a:r>
            <a:br>
              <a:rPr lang="hu-HU" dirty="0" smtClean="0"/>
            </a:br>
            <a:endParaRPr lang="hu-HU" dirty="0"/>
          </a:p>
        </p:txBody>
      </p:sp>
      <p:sp>
        <p:nvSpPr>
          <p:cNvPr id="3" name="Tartalom helye 2"/>
          <p:cNvSpPr>
            <a:spLocks noGrp="1"/>
          </p:cNvSpPr>
          <p:nvPr>
            <p:ph idx="1"/>
          </p:nvPr>
        </p:nvSpPr>
        <p:spPr>
          <a:xfrm>
            <a:off x="457200" y="1484313"/>
            <a:ext cx="8229600" cy="4840287"/>
          </a:xfrm>
        </p:spPr>
        <p:txBody>
          <a:bodyPr>
            <a:normAutofit fontScale="92500" lnSpcReduction="20000"/>
          </a:bodyPr>
          <a:lstStyle/>
          <a:p>
            <a:pPr marL="274320" indent="-274320" algn="just" fontAlgn="auto">
              <a:spcAft>
                <a:spcPts val="0"/>
              </a:spcAft>
              <a:buClr>
                <a:schemeClr val="accent3"/>
              </a:buClr>
              <a:buFont typeface="Wingdings 2"/>
              <a:buNone/>
              <a:defRPr/>
            </a:pPr>
            <a:r>
              <a:rPr lang="hu-HU" b="1" u="sng" dirty="0" smtClean="0">
                <a:latin typeface="+mj-lt"/>
              </a:rPr>
              <a:t>1. Kistérség bemutatása</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1. A kistérség földrajzi elhelyezkedése</a:t>
            </a:r>
          </a:p>
          <a:p>
            <a:pPr marL="274320" indent="-274320" algn="just" fontAlgn="auto">
              <a:spcAft>
                <a:spcPts val="0"/>
              </a:spcAft>
              <a:buClr>
                <a:schemeClr val="accent3"/>
              </a:buClr>
              <a:buFont typeface="Wingdings 2"/>
              <a:buNone/>
              <a:defRPr/>
            </a:pPr>
            <a:r>
              <a:rPr lang="hu-HU" dirty="0" smtClean="0">
                <a:latin typeface="+mj-lt"/>
              </a:rPr>
              <a:t>1.1. Gazdasági, infrastrukturális és társadalmi helyzete</a:t>
            </a:r>
          </a:p>
          <a:p>
            <a:pPr marL="274320" indent="-274320" algn="just" fontAlgn="auto">
              <a:spcAft>
                <a:spcPts val="0"/>
              </a:spcAft>
              <a:buClr>
                <a:schemeClr val="accent3"/>
              </a:buClr>
              <a:buFont typeface="Wingdings 2"/>
              <a:buNone/>
              <a:defRPr/>
            </a:pPr>
            <a:r>
              <a:rPr lang="hu-HU" dirty="0" smtClean="0">
                <a:latin typeface="+mj-lt"/>
              </a:rPr>
              <a:t>1.2. Demográfiai tendenciák a kistérségben </a:t>
            </a:r>
          </a:p>
          <a:p>
            <a:pPr marL="274320" indent="-274320" algn="just" fontAlgn="auto">
              <a:spcAft>
                <a:spcPts val="0"/>
              </a:spcAft>
              <a:buClr>
                <a:schemeClr val="accent3"/>
              </a:buClr>
              <a:buFont typeface="Wingdings 2"/>
              <a:buNone/>
              <a:defRPr/>
            </a:pPr>
            <a:r>
              <a:rPr lang="hu-HU" dirty="0" smtClean="0">
                <a:latin typeface="+mj-lt"/>
              </a:rPr>
              <a:t>- átlagos lakónépesség alakulása</a:t>
            </a:r>
          </a:p>
          <a:p>
            <a:pPr marL="274320" indent="-274320" algn="just" fontAlgn="auto">
              <a:spcAft>
                <a:spcPts val="0"/>
              </a:spcAft>
              <a:buClr>
                <a:schemeClr val="accent3"/>
              </a:buClr>
              <a:buFont typeface="Wingdings 2"/>
              <a:buNone/>
              <a:defRPr/>
            </a:pPr>
            <a:r>
              <a:rPr lang="hu-HU" dirty="0" smtClean="0">
                <a:latin typeface="+mj-lt"/>
              </a:rPr>
              <a:t>- lakónépesség kor szerinti százalékos megoszlása</a:t>
            </a:r>
          </a:p>
          <a:p>
            <a:pPr marL="274320" indent="-274320" algn="just" fontAlgn="auto">
              <a:spcAft>
                <a:spcPts val="0"/>
              </a:spcAft>
              <a:buClr>
                <a:schemeClr val="accent3"/>
              </a:buClr>
              <a:buFont typeface="Wingdings 2"/>
              <a:buNone/>
              <a:defRPr/>
            </a:pPr>
            <a:r>
              <a:rPr lang="hu-HU" dirty="0" smtClean="0">
                <a:latin typeface="+mj-lt"/>
              </a:rPr>
              <a:t>- népesség- előrebecslés (2001-2007)</a:t>
            </a:r>
          </a:p>
          <a:p>
            <a:pPr marL="274320" indent="-274320" algn="just" fontAlgn="auto">
              <a:spcAft>
                <a:spcPts val="0"/>
              </a:spcAft>
              <a:buClr>
                <a:schemeClr val="accent3"/>
              </a:buClr>
              <a:buFont typeface="Wingdings 2"/>
              <a:buNone/>
              <a:defRPr/>
            </a:pPr>
            <a:r>
              <a:rPr lang="hu-HU" dirty="0" smtClean="0">
                <a:latin typeface="+mj-lt"/>
              </a:rPr>
              <a:t>- iskolás korú népesség- előrebecslése (2006-2016)</a:t>
            </a:r>
          </a:p>
          <a:p>
            <a:pPr marL="274320" indent="-274320" algn="just" fontAlgn="auto">
              <a:spcAft>
                <a:spcPts val="0"/>
              </a:spcAft>
              <a:buClr>
                <a:schemeClr val="accent3"/>
              </a:buClr>
              <a:buFont typeface="Wingdings 2"/>
              <a:buNone/>
              <a:defRPr/>
            </a:pPr>
            <a:r>
              <a:rPr lang="hu-HU" dirty="0" smtClean="0">
                <a:latin typeface="+mj-lt"/>
              </a:rPr>
              <a:t>- legmagasabb befejezett iskolai végzettség szerinti megoszlás</a:t>
            </a:r>
          </a:p>
          <a:p>
            <a:pPr marL="274320" indent="-274320" algn="just" fontAlgn="auto">
              <a:spcAft>
                <a:spcPts val="0"/>
              </a:spcAft>
              <a:buClr>
                <a:schemeClr val="accent3"/>
              </a:buClr>
              <a:buFont typeface="Wingdings 2"/>
              <a:buNone/>
              <a:defRPr/>
            </a:pPr>
            <a:r>
              <a:rPr lang="hu-HU" dirty="0" smtClean="0">
                <a:latin typeface="+mj-lt"/>
              </a:rPr>
              <a:t>- népesség-előrebecslés befejezett legmagasabb végzettség szerint (2001-2021)</a:t>
            </a:r>
          </a:p>
          <a:p>
            <a:pPr marL="274320" indent="-274320" algn="just" fontAlgn="auto">
              <a:spcAft>
                <a:spcPts val="0"/>
              </a:spcAft>
              <a:buClr>
                <a:schemeClr val="accent3"/>
              </a:buClr>
              <a:buFont typeface="Wingdings 2"/>
              <a:buNone/>
              <a:defRPr/>
            </a:pPr>
            <a:r>
              <a:rPr lang="hu-HU" dirty="0" smtClean="0">
                <a:latin typeface="+mj-lt"/>
              </a:rPr>
              <a:t>1.3. A kistérség településszerkezete és közlekedési viszonyai</a:t>
            </a:r>
          </a:p>
          <a:p>
            <a:pPr marL="274320" indent="-274320" algn="just" fontAlgn="auto">
              <a:spcAft>
                <a:spcPts val="0"/>
              </a:spcAft>
              <a:buClr>
                <a:schemeClr val="accent3"/>
              </a:buClr>
              <a:buFont typeface="Wingdings 2"/>
              <a:buNone/>
              <a:defRPr/>
            </a:pPr>
            <a:r>
              <a:rPr lang="hu-HU" dirty="0" smtClean="0">
                <a:latin typeface="+mj-lt"/>
              </a:rPr>
              <a:t>1.4. A kistérség településeinek bemutatása</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34F91B8B-D618-4652-9AD7-44B66E11402E}" type="slidenum">
              <a:rPr lang="hu-HU"/>
              <a:pPr>
                <a:defRPr/>
              </a:pPr>
              <a:t>18</a:t>
            </a:fld>
            <a:endParaRPr lang="hu-HU"/>
          </a:p>
        </p:txBody>
      </p:sp>
      <p:sp>
        <p:nvSpPr>
          <p:cNvPr id="5" name="Dátum helye 4"/>
          <p:cNvSpPr>
            <a:spLocks noGrp="1"/>
          </p:cNvSpPr>
          <p:nvPr>
            <p:ph type="dt" sz="quarter" idx="10"/>
          </p:nvPr>
        </p:nvSpPr>
        <p:spPr/>
        <p:txBody>
          <a:bodyPr/>
          <a:lstStyle/>
          <a:p>
            <a:pPr>
              <a:defRPr/>
            </a:pPr>
            <a:fld id="{8E164638-8038-4E87-9BD8-D2BA18A4AC86}" type="datetime1">
              <a:rPr lang="hu-HU"/>
              <a:pPr>
                <a:defRPr/>
              </a:pPr>
              <a:t>2012.05.06.</a:t>
            </a:fld>
            <a:endParaRPr lang="hu-H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1628775"/>
            <a:ext cx="8229600" cy="1143000"/>
          </a:xfrm>
        </p:spPr>
        <p:txBody>
          <a:bodyPr>
            <a:normAutofit fontScale="90000"/>
          </a:bodyPr>
          <a:lstStyle/>
          <a:p>
            <a:pPr algn="ctr" fontAlgn="auto">
              <a:spcAft>
                <a:spcPts val="0"/>
              </a:spcAft>
              <a:defRPr/>
            </a:pPr>
            <a:r>
              <a:rPr lang="hu-HU" sz="6000" b="1" u="sng" dirty="0" smtClean="0"/>
              <a:t>2. A közoktatási feladatellátás biztosítása a kistérségben</a:t>
            </a:r>
            <a:r>
              <a:rPr lang="hu-HU" sz="5400" dirty="0" smtClean="0"/>
              <a:t/>
            </a:r>
            <a:br>
              <a:rPr lang="hu-HU" sz="5400" dirty="0" smtClean="0"/>
            </a:br>
            <a:r>
              <a:rPr lang="hu-HU" sz="6000" dirty="0" smtClean="0"/>
              <a:t> </a:t>
            </a:r>
            <a:r>
              <a:rPr lang="hu-HU" sz="5400" dirty="0" smtClean="0"/>
              <a:t/>
            </a:r>
            <a:br>
              <a:rPr lang="hu-HU" sz="5400" dirty="0" smtClean="0"/>
            </a:br>
            <a:r>
              <a:rPr lang="hu-HU" b="1" u="sng" dirty="0" smtClean="0"/>
              <a:t>Óvodai feladatellátás intézményi és szervezeti keretei a kistérségben:</a:t>
            </a:r>
            <a:r>
              <a:rPr lang="hu-HU" sz="4800" dirty="0" smtClean="0"/>
              <a:t/>
            </a:r>
            <a:br>
              <a:rPr lang="hu-HU" sz="4800" dirty="0" smtClean="0"/>
            </a:br>
            <a:endParaRPr lang="hu-HU" dirty="0"/>
          </a:p>
        </p:txBody>
      </p:sp>
      <p:sp>
        <p:nvSpPr>
          <p:cNvPr id="3" name="Tartalom helye 2"/>
          <p:cNvSpPr>
            <a:spLocks noGrp="1"/>
          </p:cNvSpPr>
          <p:nvPr>
            <p:ph idx="1"/>
          </p:nvPr>
        </p:nvSpPr>
        <p:spPr>
          <a:xfrm>
            <a:off x="468313" y="2205038"/>
            <a:ext cx="8229600" cy="4652962"/>
          </a:xfrm>
        </p:spPr>
        <p:txBody>
          <a:bodyPr>
            <a:normAutofit fontScale="85000" lnSpcReduction="20000"/>
          </a:bodyPr>
          <a:lstStyle/>
          <a:p>
            <a:pPr marL="274320" indent="-274320" algn="just" fontAlgn="auto">
              <a:spcAft>
                <a:spcPts val="0"/>
              </a:spcAft>
              <a:buClr>
                <a:schemeClr val="accent3"/>
              </a:buClr>
              <a:buFont typeface="Wingdings 2"/>
              <a:buNone/>
              <a:defRPr/>
            </a:pPr>
            <a:r>
              <a:rPr lang="hu-HU" sz="2800" b="1" u="sng" dirty="0" smtClean="0">
                <a:latin typeface="+mj-lt"/>
              </a:rPr>
              <a:t>Általános helyzetelemzés:</a:t>
            </a:r>
            <a:endParaRPr lang="hu-HU" sz="2400" dirty="0" smtClean="0">
              <a:latin typeface="+mj-lt"/>
            </a:endParaRPr>
          </a:p>
          <a:p>
            <a:pPr marL="274320" indent="-274320" algn="just" fontAlgn="auto">
              <a:spcAft>
                <a:spcPts val="0"/>
              </a:spcAft>
              <a:buClr>
                <a:schemeClr val="accent3"/>
              </a:buClr>
              <a:buFont typeface="Wingdings 2"/>
              <a:buChar char=""/>
              <a:defRPr/>
            </a:pPr>
            <a:r>
              <a:rPr lang="hu-HU" sz="2800" dirty="0" smtClean="0">
                <a:latin typeface="+mj-lt"/>
              </a:rPr>
              <a:t>A működő óvodahálózat racionalizált és költséghatékony.</a:t>
            </a:r>
          </a:p>
          <a:p>
            <a:pPr marL="274320" indent="-274320" algn="just" fontAlgn="auto">
              <a:spcAft>
                <a:spcPts val="0"/>
              </a:spcAft>
              <a:buClr>
                <a:schemeClr val="accent3"/>
              </a:buClr>
              <a:buFont typeface="Wingdings 2"/>
              <a:buChar char=""/>
              <a:defRPr/>
            </a:pPr>
            <a:r>
              <a:rPr lang="hu-HU" sz="2800" dirty="0" smtClean="0">
                <a:latin typeface="+mj-lt"/>
              </a:rPr>
              <a:t>A jelenlegi gyermeklétszám stabilizálódása várható a jövőben is.</a:t>
            </a:r>
          </a:p>
          <a:p>
            <a:pPr marL="274320" indent="-274320" algn="just" fontAlgn="auto">
              <a:spcAft>
                <a:spcPts val="0"/>
              </a:spcAft>
              <a:buClr>
                <a:schemeClr val="accent3"/>
              </a:buClr>
              <a:buFont typeface="Wingdings 2"/>
              <a:buChar char=""/>
              <a:defRPr/>
            </a:pPr>
            <a:r>
              <a:rPr lang="hu-HU" sz="2800" dirty="0" smtClean="0">
                <a:latin typeface="+mj-lt"/>
              </a:rPr>
              <a:t>A többségében jellemző az integrációs nevelés megvalósítása. Néhány intézményben a helyi adottságokból adódó szegregáció felszámolására intézkedési tervet kell készíteni.</a:t>
            </a:r>
          </a:p>
          <a:p>
            <a:pPr marL="274320" indent="-274320" algn="just" fontAlgn="auto">
              <a:spcAft>
                <a:spcPts val="0"/>
              </a:spcAft>
              <a:buClr>
                <a:schemeClr val="accent3"/>
              </a:buClr>
              <a:buFont typeface="Wingdings 2"/>
              <a:buChar char=""/>
              <a:defRPr/>
            </a:pPr>
            <a:r>
              <a:rPr lang="hu-HU" sz="2800" dirty="0" smtClean="0">
                <a:latin typeface="+mj-lt"/>
              </a:rPr>
              <a:t>Az eredményes iskolába lépéshez való felkészítéshez szükséges - kiemelten a HHH gyermekekre vonatkozóan - a 3 éves kortól való </a:t>
            </a:r>
            <a:r>
              <a:rPr lang="hu-HU" sz="2800" dirty="0" err="1" smtClean="0">
                <a:latin typeface="+mj-lt"/>
              </a:rPr>
              <a:t>beóvodázás</a:t>
            </a:r>
            <a:r>
              <a:rPr lang="hu-HU" sz="2800" dirty="0" smtClean="0">
                <a:latin typeface="+mj-lt"/>
              </a:rPr>
              <a:t> kiterjesztése.</a:t>
            </a:r>
          </a:p>
          <a:p>
            <a:pPr marL="274320" indent="-274320" algn="just" fontAlgn="auto">
              <a:spcAft>
                <a:spcPts val="0"/>
              </a:spcAft>
              <a:buClr>
                <a:schemeClr val="accent3"/>
              </a:buClr>
              <a:buFont typeface="Wingdings 2"/>
              <a:buChar char=""/>
              <a:defRPr/>
            </a:pPr>
            <a:r>
              <a:rPr lang="hu-HU" sz="2800" dirty="0" smtClean="0">
                <a:latin typeface="+mj-lt"/>
              </a:rPr>
              <a:t>A kidolgozott óvodai minőségfejlesztési rendszer jól működik.</a:t>
            </a:r>
          </a:p>
          <a:p>
            <a:pPr marL="274320" indent="-274320" algn="just" fontAlgn="auto">
              <a:spcAft>
                <a:spcPts val="0"/>
              </a:spcAft>
              <a:buClr>
                <a:schemeClr val="accent3"/>
              </a:buClr>
              <a:buFont typeface="Wingdings 2"/>
              <a:buChar char=""/>
              <a:defRPr/>
            </a:pPr>
            <a:r>
              <a:rPr lang="hu-HU" sz="2800" dirty="0" smtClean="0">
                <a:latin typeface="+mj-lt"/>
              </a:rPr>
              <a:t>Az egységes bölcsődei és óvodai intézménylétrehozást különösen a kistelepüléseken célszerű átgondolni.</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9E16470F-FB63-4F9A-8A5A-B204D107B06A}" type="slidenum">
              <a:rPr lang="hu-HU"/>
              <a:pPr>
                <a:defRPr/>
              </a:pPr>
              <a:t>19</a:t>
            </a:fld>
            <a:endParaRPr lang="hu-HU"/>
          </a:p>
        </p:txBody>
      </p:sp>
      <p:sp>
        <p:nvSpPr>
          <p:cNvPr id="5" name="Dátum helye 4"/>
          <p:cNvSpPr>
            <a:spLocks noGrp="1"/>
          </p:cNvSpPr>
          <p:nvPr>
            <p:ph type="dt" sz="quarter" idx="10"/>
          </p:nvPr>
        </p:nvSpPr>
        <p:spPr/>
        <p:txBody>
          <a:bodyPr/>
          <a:lstStyle/>
          <a:p>
            <a:pPr>
              <a:defRPr/>
            </a:pPr>
            <a:fld id="{86B5D434-97DF-4085-A282-BC2E8D797115}" type="datetime1">
              <a:rPr lang="hu-HU"/>
              <a:pPr>
                <a:defRPr/>
              </a:pPr>
              <a:t>2012.05.06.</a:t>
            </a:fld>
            <a:endParaRPr lang="hu-H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981075"/>
            <a:ext cx="8229600" cy="792163"/>
          </a:xfrm>
        </p:spPr>
        <p:txBody>
          <a:bodyPr>
            <a:normAutofit fontScale="90000"/>
          </a:bodyPr>
          <a:lstStyle/>
          <a:p>
            <a:pPr algn="ctr" fontAlgn="auto">
              <a:spcAft>
                <a:spcPts val="0"/>
              </a:spcAft>
              <a:defRPr/>
            </a:pPr>
            <a:r>
              <a:rPr lang="hu-HU" b="1" u="sng" dirty="0" smtClean="0"/>
              <a:t>Intézkedési terv fogalma:</a:t>
            </a:r>
            <a:r>
              <a:rPr lang="hu-HU" dirty="0" smtClean="0"/>
              <a:t/>
            </a:r>
            <a:br>
              <a:rPr lang="hu-HU" dirty="0" smtClean="0"/>
            </a:br>
            <a:endParaRPr lang="hu-HU" dirty="0"/>
          </a:p>
        </p:txBody>
      </p:sp>
      <p:sp>
        <p:nvSpPr>
          <p:cNvPr id="3" name="Tartalom helye 2"/>
          <p:cNvSpPr>
            <a:spLocks noGrp="1"/>
          </p:cNvSpPr>
          <p:nvPr>
            <p:ph idx="1"/>
          </p:nvPr>
        </p:nvSpPr>
        <p:spPr>
          <a:xfrm>
            <a:off x="457200" y="1196975"/>
            <a:ext cx="8229600" cy="5127625"/>
          </a:xfrm>
        </p:spPr>
        <p:txBody>
          <a:bodyPr>
            <a:normAutofit fontScale="77500" lnSpcReduction="20000"/>
          </a:bodyPr>
          <a:lstStyle/>
          <a:p>
            <a:pPr marL="274320" indent="-274320" algn="just" fontAlgn="auto">
              <a:spcAft>
                <a:spcPts val="0"/>
              </a:spcAft>
              <a:buClr>
                <a:schemeClr val="accent3"/>
              </a:buClr>
              <a:buFont typeface="Wingdings 2"/>
              <a:buNone/>
              <a:defRPr/>
            </a:pPr>
            <a:r>
              <a:rPr lang="hu-HU" dirty="0" smtClean="0">
                <a:latin typeface="+mj-lt"/>
              </a:rPr>
              <a:t>1. egy cél eléréséhez, egy feladat végrehajtásához szükséges tennivalókat, lépéseket tartalmazza</a:t>
            </a:r>
          </a:p>
          <a:p>
            <a:pPr marL="274320" indent="-274320" algn="just" fontAlgn="auto">
              <a:spcAft>
                <a:spcPts val="0"/>
              </a:spcAft>
              <a:buClr>
                <a:schemeClr val="accent3"/>
              </a:buClr>
              <a:buFont typeface="Wingdings 2"/>
              <a:buNone/>
              <a:defRPr/>
            </a:pPr>
            <a:r>
              <a:rPr lang="hu-HU" dirty="0" smtClean="0">
                <a:latin typeface="+mj-lt"/>
              </a:rPr>
              <a:t>2. nincs kötött, előírt alakja, a felhasználó igényei határozzák meg tartalmát és formáját.</a:t>
            </a:r>
          </a:p>
          <a:p>
            <a:pPr marL="274320" indent="-274320" algn="just" fontAlgn="auto">
              <a:spcAft>
                <a:spcPts val="0"/>
              </a:spcAft>
              <a:buClr>
                <a:schemeClr val="accent3"/>
              </a:buClr>
              <a:buFont typeface="Wingdings 2"/>
              <a:buNone/>
              <a:defRPr/>
            </a:pPr>
            <a:r>
              <a:rPr lang="hu-HU" dirty="0" smtClean="0">
                <a:latin typeface="+mj-lt"/>
              </a:rPr>
              <a:t>Általánosan elfogadott tartalom: </a:t>
            </a:r>
          </a:p>
          <a:p>
            <a:pPr marL="274320" indent="-274320" algn="just" fontAlgn="auto">
              <a:spcAft>
                <a:spcPts val="0"/>
              </a:spcAft>
              <a:buClr>
                <a:schemeClr val="accent3"/>
              </a:buClr>
              <a:buFont typeface="Wingdings 2"/>
              <a:buNone/>
              <a:defRPr/>
            </a:pPr>
            <a:r>
              <a:rPr lang="hu-HU" dirty="0" smtClean="0">
                <a:latin typeface="+mj-lt"/>
              </a:rPr>
              <a:t>		- cél leírása</a:t>
            </a:r>
          </a:p>
          <a:p>
            <a:pPr marL="274320" indent="-274320" algn="just" fontAlgn="auto">
              <a:spcAft>
                <a:spcPts val="0"/>
              </a:spcAft>
              <a:buClr>
                <a:schemeClr val="accent3"/>
              </a:buClr>
              <a:buFont typeface="Wingdings 2"/>
              <a:buNone/>
              <a:defRPr/>
            </a:pPr>
            <a:r>
              <a:rPr lang="hu-HU" dirty="0" smtClean="0">
                <a:latin typeface="+mj-lt"/>
              </a:rPr>
              <a:t>		- hely megadása, ahol a cél konkretizálható</a:t>
            </a:r>
          </a:p>
          <a:p>
            <a:pPr marL="274320" indent="-274320" algn="just" fontAlgn="auto">
              <a:spcAft>
                <a:spcPts val="0"/>
              </a:spcAft>
              <a:buClr>
                <a:schemeClr val="accent3"/>
              </a:buClr>
              <a:buFont typeface="Wingdings 2"/>
              <a:buNone/>
              <a:defRPr/>
            </a:pPr>
            <a:r>
              <a:rPr lang="hu-HU" dirty="0" smtClean="0">
                <a:latin typeface="+mj-lt"/>
              </a:rPr>
              <a:t>		- szélesebb körben részt vevő személyek megnevezése</a:t>
            </a:r>
          </a:p>
          <a:p>
            <a:pPr marL="274320" indent="-274320" algn="just" fontAlgn="auto">
              <a:spcAft>
                <a:spcPts val="0"/>
              </a:spcAft>
              <a:buClr>
                <a:schemeClr val="accent3"/>
              </a:buClr>
              <a:buFont typeface="Wingdings 2"/>
              <a:buNone/>
              <a:defRPr/>
            </a:pPr>
            <a:r>
              <a:rPr lang="hu-HU" dirty="0" smtClean="0">
                <a:latin typeface="+mj-lt"/>
              </a:rPr>
              <a:t>		- a cél, előirányzat eléréséhez szükséges végrehajtandó 	program 	megadása</a:t>
            </a:r>
          </a:p>
          <a:p>
            <a:pPr marL="274320" indent="-274320" algn="just" fontAlgn="auto">
              <a:spcAft>
                <a:spcPts val="0"/>
              </a:spcAft>
              <a:buClr>
                <a:schemeClr val="accent3"/>
              </a:buClr>
              <a:buFont typeface="Wingdings 2"/>
              <a:buNone/>
              <a:defRPr/>
            </a:pPr>
            <a:r>
              <a:rPr lang="hu-HU" dirty="0" smtClean="0">
                <a:latin typeface="+mj-lt"/>
              </a:rPr>
              <a:t>		- program végrehajtása, eddigi eredmények tetszőleges 	bontásban való 	értékelése, megadva az utolsó értékelés időpontját</a:t>
            </a:r>
          </a:p>
          <a:p>
            <a:pPr marL="274320" indent="-274320" algn="just" fontAlgn="auto">
              <a:spcAft>
                <a:spcPts val="0"/>
              </a:spcAft>
              <a:buClr>
                <a:schemeClr val="accent3"/>
              </a:buClr>
              <a:buFont typeface="Wingdings 2"/>
              <a:buNone/>
              <a:defRPr/>
            </a:pPr>
            <a:r>
              <a:rPr lang="hu-HU" dirty="0" smtClean="0">
                <a:latin typeface="+mj-lt"/>
              </a:rPr>
              <a:t>		- programfelelős személyek megnevezése közreműködőkkel együtt</a:t>
            </a:r>
          </a:p>
          <a:p>
            <a:pPr marL="274320" indent="-274320" algn="just" fontAlgn="auto">
              <a:spcAft>
                <a:spcPts val="0"/>
              </a:spcAft>
              <a:buClr>
                <a:schemeClr val="accent3"/>
              </a:buClr>
              <a:buFont typeface="Wingdings 2"/>
              <a:buNone/>
              <a:defRPr/>
            </a:pPr>
            <a:r>
              <a:rPr lang="hu-HU" dirty="0" smtClean="0">
                <a:latin typeface="+mj-lt"/>
              </a:rPr>
              <a:t>		- program kezdőpontja, határideje</a:t>
            </a:r>
          </a:p>
          <a:p>
            <a:pPr marL="274320" indent="-274320" algn="just" fontAlgn="auto">
              <a:spcAft>
                <a:spcPts val="0"/>
              </a:spcAft>
              <a:buClr>
                <a:schemeClr val="accent3"/>
              </a:buClr>
              <a:buFont typeface="Wingdings 2"/>
              <a:buNone/>
              <a:defRPr/>
            </a:pPr>
            <a:r>
              <a:rPr lang="hu-HU" dirty="0" smtClean="0">
                <a:latin typeface="+mj-lt"/>
              </a:rPr>
              <a:t>		- program költsége</a:t>
            </a:r>
          </a:p>
          <a:p>
            <a:pPr marL="274320" indent="-274320" algn="just" fontAlgn="auto">
              <a:spcAft>
                <a:spcPts val="0"/>
              </a:spcAft>
              <a:buClr>
                <a:schemeClr val="accent3"/>
              </a:buClr>
              <a:buFont typeface="Wingdings 2"/>
              <a:buNone/>
              <a:defRPr/>
            </a:pPr>
            <a:r>
              <a:rPr lang="hu-HU" dirty="0" smtClean="0">
                <a:latin typeface="+mj-lt"/>
              </a:rPr>
              <a:t>		- program aktuális állapota</a:t>
            </a:r>
            <a:endParaRPr lang="hu-HU" dirty="0">
              <a:latin typeface="+mj-lt"/>
            </a:endParaRPr>
          </a:p>
        </p:txBody>
      </p:sp>
      <p:sp>
        <p:nvSpPr>
          <p:cNvPr id="4" name="Dia számának helye 3"/>
          <p:cNvSpPr>
            <a:spLocks noGrp="1"/>
          </p:cNvSpPr>
          <p:nvPr>
            <p:ph type="sldNum" sz="quarter" idx="12"/>
          </p:nvPr>
        </p:nvSpPr>
        <p:spPr/>
        <p:txBody>
          <a:bodyPr/>
          <a:lstStyle/>
          <a:p>
            <a:pPr>
              <a:defRPr/>
            </a:pPr>
            <a:fld id="{101392C2-7104-4930-BF51-0BE43C0D92DC}" type="slidenum">
              <a:rPr lang="hu-HU"/>
              <a:pPr>
                <a:defRPr/>
              </a:pPr>
              <a:t>2</a:t>
            </a:fld>
            <a:endParaRPr lang="hu-HU"/>
          </a:p>
        </p:txBody>
      </p:sp>
      <p:sp>
        <p:nvSpPr>
          <p:cNvPr id="5" name="Dátum helye 4"/>
          <p:cNvSpPr>
            <a:spLocks noGrp="1"/>
          </p:cNvSpPr>
          <p:nvPr>
            <p:ph type="dt" sz="quarter" idx="10"/>
          </p:nvPr>
        </p:nvSpPr>
        <p:spPr/>
        <p:txBody>
          <a:bodyPr/>
          <a:lstStyle/>
          <a:p>
            <a:pPr>
              <a:defRPr/>
            </a:pPr>
            <a:fld id="{3E218863-2F33-4E0E-91AF-C80A6A733A1B}" type="datetime1">
              <a:rPr lang="hu-HU"/>
              <a:pPr>
                <a:defRPr/>
              </a:pPr>
              <a:t>2012.05.06.</a:t>
            </a:fld>
            <a:endParaRPr lang="hu-H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404813"/>
            <a:ext cx="8229600" cy="6453187"/>
          </a:xfrm>
        </p:spPr>
        <p:txBody>
          <a:bodyPr>
            <a:noAutofit/>
          </a:bodyPr>
          <a:lstStyle/>
          <a:p>
            <a:pPr lvl="2" indent="-246888" algn="ctr" fontAlgn="auto">
              <a:spcAft>
                <a:spcPts val="0"/>
              </a:spcAft>
              <a:buFont typeface="Wingdings 2"/>
              <a:buNone/>
              <a:defRPr/>
            </a:pPr>
            <a:r>
              <a:rPr lang="hu-HU" sz="2800" b="1" u="sng" dirty="0" smtClean="0">
                <a:latin typeface="+mj-lt"/>
              </a:rPr>
              <a:t>Az óvodahálózat jellemzői a kistérség településeire lebontva</a:t>
            </a:r>
            <a:endParaRPr lang="hu-HU" sz="2800" dirty="0" smtClean="0">
              <a:latin typeface="+mj-lt"/>
            </a:endParaRPr>
          </a:p>
          <a:p>
            <a:pPr marL="274320" indent="-274320" fontAlgn="auto">
              <a:spcAft>
                <a:spcPts val="0"/>
              </a:spcAft>
              <a:buClr>
                <a:schemeClr val="accent3"/>
              </a:buClr>
              <a:buFont typeface="Wingdings 2"/>
              <a:buNone/>
              <a:defRPr/>
            </a:pPr>
            <a:r>
              <a:rPr lang="hu-HU" sz="2400" b="1" dirty="0" smtClean="0">
                <a:latin typeface="+mj-lt"/>
              </a:rPr>
              <a:t>Alcímek:</a:t>
            </a:r>
            <a:endParaRPr lang="hu-HU" sz="2400" dirty="0" smtClean="0">
              <a:latin typeface="+mj-lt"/>
            </a:endParaRPr>
          </a:p>
          <a:p>
            <a:pPr marL="274320" indent="-274320" fontAlgn="auto">
              <a:spcAft>
                <a:spcPts val="0"/>
              </a:spcAft>
              <a:buClr>
                <a:schemeClr val="accent3"/>
              </a:buClr>
              <a:buFont typeface="Wingdings 2"/>
              <a:buNone/>
              <a:defRPr/>
            </a:pPr>
            <a:r>
              <a:rPr lang="hu-HU" sz="2400" dirty="0" smtClean="0">
                <a:latin typeface="+mj-lt"/>
              </a:rPr>
              <a:t>1. Az óvodai feladatellátás intézményi és szervezeti keretei</a:t>
            </a:r>
          </a:p>
          <a:p>
            <a:pPr marL="274320" indent="-274320" fontAlgn="auto">
              <a:spcAft>
                <a:spcPts val="0"/>
              </a:spcAft>
              <a:buClr>
                <a:schemeClr val="accent3"/>
              </a:buClr>
              <a:buFont typeface="Wingdings 2"/>
              <a:buNone/>
              <a:defRPr/>
            </a:pPr>
            <a:r>
              <a:rPr lang="hu-HU" sz="2400" dirty="0" smtClean="0">
                <a:latin typeface="+mj-lt"/>
              </a:rPr>
              <a:t>		- kötelező feladatellátás biztosításának módja, formája</a:t>
            </a:r>
          </a:p>
          <a:p>
            <a:pPr marL="274320" indent="-274320" fontAlgn="auto">
              <a:spcAft>
                <a:spcPts val="0"/>
              </a:spcAft>
              <a:buClr>
                <a:schemeClr val="accent3"/>
              </a:buClr>
              <a:buFont typeface="Wingdings 2"/>
              <a:buNone/>
              <a:defRPr/>
            </a:pPr>
            <a:r>
              <a:rPr lang="hu-HU" sz="2400" dirty="0" smtClean="0">
                <a:latin typeface="+mj-lt"/>
              </a:rPr>
              <a:t>		- kötelező felvételt biztosító intézmények köre és azok 	körzethatárai</a:t>
            </a:r>
          </a:p>
          <a:p>
            <a:pPr marL="274320" indent="-274320" fontAlgn="auto">
              <a:spcAft>
                <a:spcPts val="0"/>
              </a:spcAft>
              <a:buClr>
                <a:schemeClr val="accent3"/>
              </a:buClr>
              <a:buFont typeface="Wingdings 2"/>
              <a:buNone/>
              <a:defRPr/>
            </a:pPr>
            <a:r>
              <a:rPr lang="hu-HU" sz="2400" dirty="0" smtClean="0">
                <a:latin typeface="+mj-lt"/>
              </a:rPr>
              <a:t>		- intézményi struktúra, férőhelyek, csoportlétszámok, 	</a:t>
            </a:r>
            <a:r>
              <a:rPr lang="hu-HU" sz="2400" dirty="0" err="1" smtClean="0">
                <a:latin typeface="+mj-lt"/>
              </a:rPr>
              <a:t>kihasználtsági</a:t>
            </a:r>
            <a:r>
              <a:rPr lang="hu-HU" sz="2400" dirty="0" smtClean="0">
                <a:latin typeface="+mj-lt"/>
              </a:rPr>
              <a:t> mutatók</a:t>
            </a:r>
          </a:p>
          <a:p>
            <a:pPr marL="274320" indent="-274320" fontAlgn="auto">
              <a:spcAft>
                <a:spcPts val="0"/>
              </a:spcAft>
              <a:buClr>
                <a:schemeClr val="accent3"/>
              </a:buClr>
              <a:buFont typeface="Wingdings 2"/>
              <a:buNone/>
              <a:defRPr/>
            </a:pPr>
            <a:r>
              <a:rPr lang="hu-HU" sz="2400" dirty="0" smtClean="0">
                <a:latin typeface="+mj-lt"/>
              </a:rPr>
              <a:t>		- humán-erőforrási, infrastrukturális és tárgyi 	feltételrendszer jellemzői</a:t>
            </a:r>
          </a:p>
          <a:p>
            <a:pPr marL="274320" indent="-274320" fontAlgn="auto">
              <a:spcAft>
                <a:spcPts val="0"/>
              </a:spcAft>
              <a:buClr>
                <a:schemeClr val="accent3"/>
              </a:buClr>
              <a:buFont typeface="Wingdings 2"/>
              <a:buNone/>
              <a:defRPr/>
            </a:pPr>
            <a:r>
              <a:rPr lang="hu-HU" sz="2400" dirty="0" smtClean="0">
                <a:latin typeface="+mj-lt"/>
              </a:rPr>
              <a:t>		- sajátos nevelési igényű gyermekek ellátása</a:t>
            </a:r>
          </a:p>
          <a:p>
            <a:pPr marL="274320" indent="-274320" fontAlgn="auto">
              <a:spcAft>
                <a:spcPts val="0"/>
              </a:spcAft>
              <a:buClr>
                <a:schemeClr val="accent3"/>
              </a:buClr>
              <a:buFont typeface="Wingdings 2"/>
              <a:buNone/>
              <a:defRPr/>
            </a:pPr>
            <a:r>
              <a:rPr lang="hu-HU" sz="2400" dirty="0" smtClean="0">
                <a:latin typeface="+mj-lt"/>
              </a:rPr>
              <a:t>		- nemzeti és etnikai kisebbségi nevelés biztosítása</a:t>
            </a:r>
          </a:p>
          <a:p>
            <a:pPr marL="274320" indent="-274320" fontAlgn="auto">
              <a:spcAft>
                <a:spcPts val="0"/>
              </a:spcAft>
              <a:buClr>
                <a:schemeClr val="accent3"/>
              </a:buClr>
              <a:buFont typeface="Wingdings 2"/>
              <a:buNone/>
              <a:defRPr/>
            </a:pPr>
            <a:r>
              <a:rPr lang="hu-HU" sz="2400" dirty="0" smtClean="0">
                <a:latin typeface="+mj-lt"/>
              </a:rPr>
              <a:t>		- bejáró gyermekek ellátása és utazási feltételek</a:t>
            </a:r>
          </a:p>
          <a:p>
            <a:pPr marL="274320" indent="-274320" fontAlgn="auto">
              <a:spcAft>
                <a:spcPts val="0"/>
              </a:spcAft>
              <a:buClr>
                <a:schemeClr val="accent3"/>
              </a:buClr>
              <a:buFont typeface="Wingdings 2"/>
              <a:buNone/>
              <a:defRPr/>
            </a:pPr>
            <a:r>
              <a:rPr lang="hu-HU" sz="2400" dirty="0" smtClean="0">
                <a:latin typeface="+mj-lt"/>
              </a:rPr>
              <a:t>		- nevelési programok</a:t>
            </a:r>
            <a:endParaRPr lang="hu-HU" sz="2400" dirty="0">
              <a:latin typeface="+mj-lt"/>
            </a:endParaRPr>
          </a:p>
        </p:txBody>
      </p:sp>
      <p:sp>
        <p:nvSpPr>
          <p:cNvPr id="4" name="Dia számának helye 3"/>
          <p:cNvSpPr>
            <a:spLocks noGrp="1"/>
          </p:cNvSpPr>
          <p:nvPr>
            <p:ph type="sldNum" sz="quarter" idx="12"/>
          </p:nvPr>
        </p:nvSpPr>
        <p:spPr/>
        <p:txBody>
          <a:bodyPr/>
          <a:lstStyle/>
          <a:p>
            <a:pPr>
              <a:defRPr/>
            </a:pPr>
            <a:fld id="{84D355EF-71C9-4C9F-8192-6C5E7869A0AA}" type="slidenum">
              <a:rPr lang="hu-HU"/>
              <a:pPr>
                <a:defRPr/>
              </a:pPr>
              <a:t>20</a:t>
            </a:fld>
            <a:endParaRPr lang="hu-HU"/>
          </a:p>
        </p:txBody>
      </p:sp>
      <p:sp>
        <p:nvSpPr>
          <p:cNvPr id="5" name="Dátum helye 4"/>
          <p:cNvSpPr>
            <a:spLocks noGrp="1"/>
          </p:cNvSpPr>
          <p:nvPr>
            <p:ph type="dt" sz="quarter" idx="10"/>
          </p:nvPr>
        </p:nvSpPr>
        <p:spPr/>
        <p:txBody>
          <a:bodyPr/>
          <a:lstStyle/>
          <a:p>
            <a:pPr>
              <a:defRPr/>
            </a:pPr>
            <a:fld id="{2651436D-DAB6-4DDB-957B-A16E03859616}" type="datetime1">
              <a:rPr lang="hu-HU"/>
              <a:pPr>
                <a:defRPr/>
              </a:pPr>
              <a:t>2012.05.06.</a:t>
            </a:fld>
            <a:endParaRPr lang="hu-H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100" b="1" dirty="0" smtClean="0"/>
              <a:t>2.1.3. </a:t>
            </a:r>
            <a:r>
              <a:rPr lang="hu-HU" sz="3100" b="1" u="sng" dirty="0" smtClean="0"/>
              <a:t>Óvodai feladatellátás intézményi és szervezeti keretei nem önkormányzati fenntartásban</a:t>
            </a:r>
            <a:r>
              <a:rPr lang="hu-HU" dirty="0" smtClean="0"/>
              <a:t/>
            </a:r>
            <a:br>
              <a:rPr lang="hu-HU" dirty="0" smtClean="0"/>
            </a:br>
            <a:endParaRPr lang="hu-HU" dirty="0"/>
          </a:p>
        </p:txBody>
      </p:sp>
      <p:sp>
        <p:nvSpPr>
          <p:cNvPr id="3" name="Tartalom helye 2"/>
          <p:cNvSpPr>
            <a:spLocks noGrp="1"/>
          </p:cNvSpPr>
          <p:nvPr>
            <p:ph idx="1"/>
          </p:nvPr>
        </p:nvSpPr>
        <p:spPr/>
        <p:txBody>
          <a:bodyPr>
            <a:normAutofit lnSpcReduction="10000"/>
          </a:bodyPr>
          <a:lstStyle/>
          <a:p>
            <a:pPr marL="274320" indent="-274320" algn="just" fontAlgn="auto">
              <a:spcAft>
                <a:spcPts val="0"/>
              </a:spcAft>
              <a:buClr>
                <a:schemeClr val="accent3"/>
              </a:buClr>
              <a:buFont typeface="Wingdings 2"/>
              <a:buNone/>
              <a:defRPr/>
            </a:pPr>
            <a:r>
              <a:rPr lang="hu-HU" dirty="0" smtClean="0">
                <a:latin typeface="+mj-lt"/>
              </a:rPr>
              <a:t>	- kötelező feladatellátás biztosításának módja, formája</a:t>
            </a:r>
          </a:p>
          <a:p>
            <a:pPr marL="274320" indent="-274320" algn="just" fontAlgn="auto">
              <a:spcAft>
                <a:spcPts val="0"/>
              </a:spcAft>
              <a:buClr>
                <a:schemeClr val="accent3"/>
              </a:buClr>
              <a:buFont typeface="Wingdings 2"/>
              <a:buNone/>
              <a:defRPr/>
            </a:pPr>
            <a:r>
              <a:rPr lang="hu-HU" dirty="0" smtClean="0">
                <a:latin typeface="+mj-lt"/>
              </a:rPr>
              <a:t>	- kötelező felvételt biztosító intézmények köre és azok körzethatárai</a:t>
            </a:r>
          </a:p>
          <a:p>
            <a:pPr marL="274320" indent="-274320" algn="just" fontAlgn="auto">
              <a:spcAft>
                <a:spcPts val="0"/>
              </a:spcAft>
              <a:buClr>
                <a:schemeClr val="accent3"/>
              </a:buClr>
              <a:buFont typeface="Wingdings 2"/>
              <a:buNone/>
              <a:defRPr/>
            </a:pPr>
            <a:r>
              <a:rPr lang="hu-HU" dirty="0" smtClean="0">
                <a:latin typeface="+mj-lt"/>
              </a:rPr>
              <a:t>	- intézményi struktúra, férőhelyek, csoportlétszámok, </a:t>
            </a:r>
            <a:r>
              <a:rPr lang="hu-HU" dirty="0" err="1" smtClean="0">
                <a:latin typeface="+mj-lt"/>
              </a:rPr>
              <a:t>kihasználtsági</a:t>
            </a:r>
            <a:r>
              <a:rPr lang="hu-HU" dirty="0" smtClean="0">
                <a:latin typeface="+mj-lt"/>
              </a:rPr>
              <a:t> mutatók</a:t>
            </a:r>
          </a:p>
          <a:p>
            <a:pPr marL="274320" indent="-274320" algn="just" fontAlgn="auto">
              <a:spcAft>
                <a:spcPts val="0"/>
              </a:spcAft>
              <a:buClr>
                <a:schemeClr val="accent3"/>
              </a:buClr>
              <a:buFont typeface="Wingdings 2"/>
              <a:buNone/>
              <a:defRPr/>
            </a:pPr>
            <a:r>
              <a:rPr lang="hu-HU" dirty="0" smtClean="0">
                <a:latin typeface="+mj-lt"/>
              </a:rPr>
              <a:t>	- humán-erőforrási, infrastrukturális és tárgyi feltételrendszer jellemzői</a:t>
            </a:r>
          </a:p>
          <a:p>
            <a:pPr marL="274320" indent="-274320" algn="just" fontAlgn="auto">
              <a:spcAft>
                <a:spcPts val="0"/>
              </a:spcAft>
              <a:buClr>
                <a:schemeClr val="accent3"/>
              </a:buClr>
              <a:buFont typeface="Wingdings 2"/>
              <a:buNone/>
              <a:defRPr/>
            </a:pPr>
            <a:r>
              <a:rPr lang="hu-HU" dirty="0" smtClean="0">
                <a:latin typeface="+mj-lt"/>
              </a:rPr>
              <a:t>	- sajátos nevelési igényű gyermekek ellátása</a:t>
            </a:r>
          </a:p>
          <a:p>
            <a:pPr marL="274320" indent="-274320" algn="just" fontAlgn="auto">
              <a:spcAft>
                <a:spcPts val="0"/>
              </a:spcAft>
              <a:buClr>
                <a:schemeClr val="accent3"/>
              </a:buClr>
              <a:buFont typeface="Wingdings 2"/>
              <a:buNone/>
              <a:defRPr/>
            </a:pPr>
            <a:r>
              <a:rPr lang="hu-HU" dirty="0" smtClean="0">
                <a:latin typeface="+mj-lt"/>
              </a:rPr>
              <a:t>	- nemzeti és etnikai kisebbségi nevelés biztosítása</a:t>
            </a:r>
          </a:p>
          <a:p>
            <a:pPr marL="274320" indent="-274320" algn="just" fontAlgn="auto">
              <a:spcAft>
                <a:spcPts val="0"/>
              </a:spcAft>
              <a:buClr>
                <a:schemeClr val="accent3"/>
              </a:buClr>
              <a:buFont typeface="Wingdings 2"/>
              <a:buNone/>
              <a:defRPr/>
            </a:pPr>
            <a:r>
              <a:rPr lang="hu-HU" dirty="0" smtClean="0">
                <a:latin typeface="+mj-lt"/>
              </a:rPr>
              <a:t>	- bejáró gyermekek ellátása és utazási feltételek</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82AB8AE0-B277-4CA1-9B70-6A64BEBB1AAF}" type="slidenum">
              <a:rPr lang="hu-HU"/>
              <a:pPr>
                <a:defRPr/>
              </a:pPr>
              <a:t>21</a:t>
            </a:fld>
            <a:endParaRPr lang="hu-HU"/>
          </a:p>
        </p:txBody>
      </p:sp>
      <p:sp>
        <p:nvSpPr>
          <p:cNvPr id="5" name="Dátum helye 4"/>
          <p:cNvSpPr>
            <a:spLocks noGrp="1"/>
          </p:cNvSpPr>
          <p:nvPr>
            <p:ph type="dt" sz="quarter" idx="10"/>
          </p:nvPr>
        </p:nvSpPr>
        <p:spPr/>
        <p:txBody>
          <a:bodyPr/>
          <a:lstStyle/>
          <a:p>
            <a:pPr>
              <a:defRPr/>
            </a:pPr>
            <a:fld id="{E3C5A172-2E13-4673-A35F-348272346D44}" type="datetime1">
              <a:rPr lang="hu-HU"/>
              <a:pPr>
                <a:defRPr/>
              </a:pPr>
              <a:t>2012.05.06.</a:t>
            </a:fld>
            <a:endParaRPr lang="hu-H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2700" b="1" u="sng" dirty="0" smtClean="0"/>
              <a:t>2.2. Általános iskolai feladatellátás intézményi és szervezeti keretei a kistérségben:</a:t>
            </a:r>
            <a:r>
              <a:rPr lang="hu-HU" dirty="0" smtClean="0"/>
              <a:t/>
            </a:r>
            <a:br>
              <a:rPr lang="hu-HU" dirty="0" smtClean="0"/>
            </a:br>
            <a:endParaRPr lang="hu-HU" dirty="0"/>
          </a:p>
        </p:txBody>
      </p:sp>
      <p:sp>
        <p:nvSpPr>
          <p:cNvPr id="3" name="Tartalom helye 2"/>
          <p:cNvSpPr>
            <a:spLocks noGrp="1"/>
          </p:cNvSpPr>
          <p:nvPr>
            <p:ph idx="1"/>
          </p:nvPr>
        </p:nvSpPr>
        <p:spPr>
          <a:xfrm>
            <a:off x="457200" y="1268413"/>
            <a:ext cx="8229600" cy="5184775"/>
          </a:xfrm>
        </p:spPr>
        <p:txBody>
          <a:bodyPr>
            <a:normAutofit fontScale="70000" lnSpcReduction="20000"/>
          </a:bodyPr>
          <a:lstStyle/>
          <a:p>
            <a:pPr marL="274320" indent="-274320" algn="just" fontAlgn="auto">
              <a:spcAft>
                <a:spcPts val="0"/>
              </a:spcAft>
              <a:buClr>
                <a:schemeClr val="accent3"/>
              </a:buClr>
              <a:buFont typeface="Wingdings 2"/>
              <a:buNone/>
              <a:defRPr/>
            </a:pPr>
            <a:r>
              <a:rPr lang="hu-HU" dirty="0" smtClean="0">
                <a:latin typeface="+mj-lt"/>
              </a:rPr>
              <a:t>A; kötelező feladatellátás biztosításának módja, formája:</a:t>
            </a:r>
          </a:p>
          <a:p>
            <a:pPr marL="274320" indent="-274320" algn="just" fontAlgn="auto">
              <a:spcAft>
                <a:spcPts val="0"/>
              </a:spcAft>
              <a:buClr>
                <a:schemeClr val="accent3"/>
              </a:buClr>
              <a:buFont typeface="Wingdings 2"/>
              <a:buNone/>
              <a:defRPr/>
            </a:pPr>
            <a:r>
              <a:rPr lang="hu-HU" dirty="0" smtClean="0">
                <a:latin typeface="+mj-lt"/>
              </a:rPr>
              <a:t>	minden település kötelező közoktatási feladatellátásának intézményfenntartással és működtetéssel tesz eleget</a:t>
            </a:r>
          </a:p>
          <a:p>
            <a:pPr marL="274320" indent="-274320" algn="just" fontAlgn="auto">
              <a:spcAft>
                <a:spcPts val="0"/>
              </a:spcAft>
              <a:buClr>
                <a:schemeClr val="accent3"/>
              </a:buClr>
              <a:buFont typeface="Wingdings 2"/>
              <a:buNone/>
              <a:defRPr/>
            </a:pPr>
            <a:r>
              <a:rPr lang="hu-HU" dirty="0" smtClean="0">
                <a:latin typeface="+mj-lt"/>
              </a:rPr>
              <a:t>B; kötelező felvételt biztosító intézmények köre és azok körzethatárai</a:t>
            </a:r>
          </a:p>
          <a:p>
            <a:pPr marL="274320" indent="-274320" algn="just" fontAlgn="auto">
              <a:spcAft>
                <a:spcPts val="0"/>
              </a:spcAft>
              <a:buClr>
                <a:schemeClr val="accent3"/>
              </a:buClr>
              <a:buFont typeface="Wingdings 2"/>
              <a:buNone/>
              <a:defRPr/>
            </a:pPr>
            <a:r>
              <a:rPr lang="hu-HU" dirty="0" smtClean="0">
                <a:latin typeface="+mj-lt"/>
              </a:rPr>
              <a:t>	beiskolázási körzetek kijelölése </a:t>
            </a:r>
          </a:p>
          <a:p>
            <a:pPr marL="274320" indent="-274320" algn="just" fontAlgn="auto">
              <a:spcAft>
                <a:spcPts val="0"/>
              </a:spcAft>
              <a:buClr>
                <a:schemeClr val="accent3"/>
              </a:buClr>
              <a:buFont typeface="Wingdings 2"/>
              <a:buNone/>
              <a:defRPr/>
            </a:pPr>
            <a:r>
              <a:rPr lang="hu-HU" dirty="0" smtClean="0">
                <a:latin typeface="+mj-lt"/>
              </a:rPr>
              <a:t>C; intézményi struktúra, férőhelyek, csoportlétszámok, </a:t>
            </a:r>
            <a:r>
              <a:rPr lang="hu-HU" dirty="0" err="1" smtClean="0">
                <a:latin typeface="+mj-lt"/>
              </a:rPr>
              <a:t>kihasználtsági</a:t>
            </a:r>
            <a:r>
              <a:rPr lang="hu-HU" dirty="0" smtClean="0">
                <a:latin typeface="+mj-lt"/>
              </a:rPr>
              <a:t> mutatók</a:t>
            </a:r>
          </a:p>
          <a:p>
            <a:pPr marL="274320" indent="-274320" algn="just" fontAlgn="auto">
              <a:spcAft>
                <a:spcPts val="0"/>
              </a:spcAft>
              <a:buClr>
                <a:schemeClr val="accent3"/>
              </a:buClr>
              <a:buFont typeface="Wingdings 2"/>
              <a:buNone/>
              <a:defRPr/>
            </a:pPr>
            <a:r>
              <a:rPr lang="hu-HU" dirty="0" smtClean="0">
                <a:latin typeface="+mj-lt"/>
              </a:rPr>
              <a:t>	- tanulók megoszlása (települési és megyei önkormányzat, egyház, főiskola és egyéb)</a:t>
            </a:r>
          </a:p>
          <a:p>
            <a:pPr marL="274320" indent="-274320" algn="just" fontAlgn="auto">
              <a:spcAft>
                <a:spcPts val="0"/>
              </a:spcAft>
              <a:buClr>
                <a:schemeClr val="accent3"/>
              </a:buClr>
              <a:buFont typeface="Wingdings 2"/>
              <a:buNone/>
              <a:defRPr/>
            </a:pPr>
            <a:r>
              <a:rPr lang="hu-HU" dirty="0" smtClean="0">
                <a:latin typeface="+mj-lt"/>
              </a:rPr>
              <a:t>	- tanulói mozgás (bejáró és eljáró tanulók)</a:t>
            </a:r>
          </a:p>
          <a:p>
            <a:pPr marL="274320" indent="-274320" algn="just" fontAlgn="auto">
              <a:spcAft>
                <a:spcPts val="0"/>
              </a:spcAft>
              <a:buClr>
                <a:schemeClr val="accent3"/>
              </a:buClr>
              <a:buFont typeface="Wingdings 2"/>
              <a:buNone/>
              <a:defRPr/>
            </a:pPr>
            <a:r>
              <a:rPr lang="hu-HU" dirty="0" smtClean="0">
                <a:latin typeface="+mj-lt"/>
              </a:rPr>
              <a:t>	- tanulásszervezés jellemzői (csoportok száma, osztályok átlaglétszáma, egy pedagógusra jutó tanulók száma)</a:t>
            </a:r>
          </a:p>
          <a:p>
            <a:pPr marL="274320" indent="-274320" algn="just" fontAlgn="auto">
              <a:spcAft>
                <a:spcPts val="0"/>
              </a:spcAft>
              <a:buClr>
                <a:schemeClr val="accent3"/>
              </a:buClr>
              <a:buFont typeface="Wingdings 2"/>
              <a:buNone/>
              <a:defRPr/>
            </a:pPr>
            <a:r>
              <a:rPr lang="hu-HU" dirty="0" smtClean="0">
                <a:latin typeface="+mj-lt"/>
              </a:rPr>
              <a:t>	- a tanulás segítése (iskolaotthonos, napközis, tanulószoba)</a:t>
            </a:r>
          </a:p>
          <a:p>
            <a:pPr marL="274320" indent="-274320" algn="just" fontAlgn="auto">
              <a:spcAft>
                <a:spcPts val="0"/>
              </a:spcAft>
              <a:buClr>
                <a:schemeClr val="accent3"/>
              </a:buClr>
              <a:buFont typeface="Wingdings 2"/>
              <a:buNone/>
              <a:defRPr/>
            </a:pPr>
            <a:r>
              <a:rPr lang="hu-HU" dirty="0" smtClean="0">
                <a:latin typeface="+mj-lt"/>
              </a:rPr>
              <a:t>	- tanórán kívüli tanulási lehetőségek (felzárkóztatás, egyéni fejlesztés, szakkör, tehetséggondozás, tömegsport, egyéb)</a:t>
            </a:r>
          </a:p>
          <a:p>
            <a:pPr marL="274320" indent="-274320" algn="just" fontAlgn="auto">
              <a:spcAft>
                <a:spcPts val="0"/>
              </a:spcAft>
              <a:buClr>
                <a:schemeClr val="accent3"/>
              </a:buClr>
              <a:buFont typeface="Wingdings 2"/>
              <a:buNone/>
              <a:defRPr/>
            </a:pPr>
            <a:r>
              <a:rPr lang="hu-HU" dirty="0" smtClean="0">
                <a:latin typeface="+mj-lt"/>
              </a:rPr>
              <a:t>	- emeltszintű oktatás (testnevelés, magyar, informatika, idegen nyelv, matematika, ének, rajz)- nagy különbség: csak Nyíregyházán és Napkoron</a:t>
            </a:r>
          </a:p>
          <a:p>
            <a:pPr marL="274320" indent="-274320" algn="just" fontAlgn="auto">
              <a:spcAft>
                <a:spcPts val="0"/>
              </a:spcAft>
              <a:buClr>
                <a:schemeClr val="accent3"/>
              </a:buClr>
              <a:buFont typeface="Wingdings 2"/>
              <a:buNone/>
              <a:defRPr/>
            </a:pPr>
            <a:r>
              <a:rPr lang="hu-HU" dirty="0" smtClean="0">
                <a:latin typeface="+mj-lt"/>
              </a:rPr>
              <a:t>	- eredményességi mutatók</a:t>
            </a:r>
          </a:p>
          <a:p>
            <a:pPr marL="274320" indent="-274320" algn="just" fontAlgn="auto">
              <a:spcAft>
                <a:spcPts val="0"/>
              </a:spcAft>
              <a:buClr>
                <a:schemeClr val="accent3"/>
              </a:buClr>
              <a:buFont typeface="Wingdings 2"/>
              <a:buNone/>
              <a:defRPr/>
            </a:pPr>
            <a:r>
              <a:rPr lang="hu-HU" dirty="0" smtClean="0">
                <a:latin typeface="+mj-lt"/>
              </a:rPr>
              <a:t>	- 2007-es Országos kompetenciamérés eredményei</a:t>
            </a:r>
          </a:p>
          <a:p>
            <a:pPr marL="274320" indent="-274320" algn="just" fontAlgn="auto">
              <a:spcAft>
                <a:spcPts val="0"/>
              </a:spcAft>
              <a:buClr>
                <a:schemeClr val="accent3"/>
              </a:buClr>
              <a:buFont typeface="Wingdings 2"/>
              <a:buNone/>
              <a:defRPr/>
            </a:pPr>
            <a:r>
              <a:rPr lang="hu-HU" dirty="0" smtClean="0">
                <a:latin typeface="+mj-lt"/>
              </a:rPr>
              <a:t>	- továbbtanulási mutatók</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269CBA38-1C5C-4E40-A103-2B1618C49B0B}" type="slidenum">
              <a:rPr lang="hu-HU"/>
              <a:pPr>
                <a:defRPr/>
              </a:pPr>
              <a:t>22</a:t>
            </a:fld>
            <a:endParaRPr lang="hu-HU"/>
          </a:p>
        </p:txBody>
      </p:sp>
      <p:sp>
        <p:nvSpPr>
          <p:cNvPr id="5" name="Dátum helye 4"/>
          <p:cNvSpPr>
            <a:spLocks noGrp="1"/>
          </p:cNvSpPr>
          <p:nvPr>
            <p:ph type="dt" sz="quarter" idx="10"/>
          </p:nvPr>
        </p:nvSpPr>
        <p:spPr/>
        <p:txBody>
          <a:bodyPr/>
          <a:lstStyle/>
          <a:p>
            <a:pPr>
              <a:defRPr/>
            </a:pPr>
            <a:fld id="{C618CD63-554E-4BF7-B0F3-F5D568AA7742}" type="datetime1">
              <a:rPr lang="hu-HU"/>
              <a:pPr>
                <a:defRPr/>
              </a:pPr>
              <a:t>2012.05.06.</a:t>
            </a:fld>
            <a:endParaRPr lang="hu-H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260350"/>
            <a:ext cx="8229600" cy="6064250"/>
          </a:xfrm>
        </p:spPr>
        <p:txBody>
          <a:bodyPr>
            <a:normAutofit fontScale="77500" lnSpcReduction="20000"/>
          </a:bodyPr>
          <a:lstStyle/>
          <a:p>
            <a:pPr marL="274320" indent="-274320" algn="just" fontAlgn="auto">
              <a:spcAft>
                <a:spcPts val="0"/>
              </a:spcAft>
              <a:buClr>
                <a:schemeClr val="accent3"/>
              </a:buClr>
              <a:buFont typeface="Wingdings 2"/>
              <a:buNone/>
              <a:defRPr/>
            </a:pPr>
            <a:r>
              <a:rPr lang="hu-HU" sz="2800" dirty="0" smtClean="0">
                <a:latin typeface="+mj-lt"/>
              </a:rPr>
              <a:t>D; humán-erőforrási, infrastrukturális és tárgyi feltételrendszer jellemzői</a:t>
            </a:r>
          </a:p>
          <a:p>
            <a:pPr marL="640080" lvl="1" indent="-246888" algn="just" fontAlgn="auto">
              <a:spcAft>
                <a:spcPts val="0"/>
              </a:spcAft>
              <a:buFont typeface="Wingdings 2"/>
              <a:buNone/>
              <a:defRPr/>
            </a:pPr>
            <a:r>
              <a:rPr lang="hu-HU" sz="2800" dirty="0" smtClean="0">
                <a:latin typeface="+mj-lt"/>
              </a:rPr>
              <a:t>- személyi feltételek:		- iskolák alkalmazottai</a:t>
            </a:r>
          </a:p>
          <a:p>
            <a:pPr marL="274320" indent="-274320" algn="just" fontAlgn="auto">
              <a:spcAft>
                <a:spcPts val="0"/>
              </a:spcAft>
              <a:buClr>
                <a:schemeClr val="accent3"/>
              </a:buClr>
              <a:buFont typeface="Wingdings 2"/>
              <a:buNone/>
              <a:defRPr/>
            </a:pPr>
            <a:r>
              <a:rPr lang="hu-HU" sz="2800" dirty="0" smtClean="0">
                <a:latin typeface="+mj-lt"/>
              </a:rPr>
              <a:t>					- a pedagógusok továbbképzése</a:t>
            </a:r>
          </a:p>
          <a:p>
            <a:pPr marL="274320" indent="-274320" algn="just" fontAlgn="auto">
              <a:spcAft>
                <a:spcPts val="0"/>
              </a:spcAft>
              <a:buClr>
                <a:schemeClr val="accent3"/>
              </a:buClr>
              <a:buFont typeface="Wingdings 2"/>
              <a:buNone/>
              <a:defRPr/>
            </a:pPr>
            <a:r>
              <a:rPr lang="hu-HU" sz="2800" dirty="0" smtClean="0">
                <a:latin typeface="+mj-lt"/>
              </a:rPr>
              <a:t>					- a továbbképzések tartalma</a:t>
            </a:r>
          </a:p>
          <a:p>
            <a:pPr marL="274320" indent="-274320" algn="just" fontAlgn="auto">
              <a:spcAft>
                <a:spcPts val="0"/>
              </a:spcAft>
              <a:buClr>
                <a:schemeClr val="accent3"/>
              </a:buClr>
              <a:buFont typeface="Wingdings 2"/>
              <a:buNone/>
              <a:defRPr/>
            </a:pPr>
            <a:r>
              <a:rPr lang="hu-HU" sz="2800" dirty="0" smtClean="0">
                <a:latin typeface="+mj-lt"/>
              </a:rPr>
              <a:t>	  - tárgyi feltételek:		- az iskolaépület állapota</a:t>
            </a:r>
          </a:p>
          <a:p>
            <a:pPr marL="274320" indent="-274320" algn="just" fontAlgn="auto">
              <a:spcAft>
                <a:spcPts val="0"/>
              </a:spcAft>
              <a:buClr>
                <a:schemeClr val="accent3"/>
              </a:buClr>
              <a:buFont typeface="Wingdings 2"/>
              <a:buNone/>
              <a:defRPr/>
            </a:pPr>
            <a:r>
              <a:rPr lang="hu-HU" sz="2800" dirty="0" smtClean="0">
                <a:latin typeface="+mj-lt"/>
              </a:rPr>
              <a:t>					- az iskolaépület felszereltsége</a:t>
            </a:r>
          </a:p>
          <a:p>
            <a:pPr marL="274320" indent="-274320" algn="just" fontAlgn="auto">
              <a:spcAft>
                <a:spcPts val="0"/>
              </a:spcAft>
              <a:buClr>
                <a:schemeClr val="accent3"/>
              </a:buClr>
              <a:buFont typeface="Wingdings 2"/>
              <a:buNone/>
              <a:defRPr/>
            </a:pPr>
            <a:r>
              <a:rPr lang="hu-HU" sz="2800" dirty="0" smtClean="0">
                <a:latin typeface="+mj-lt"/>
              </a:rPr>
              <a:t>					- az iskola taneszközökkel való 					felszereltsége</a:t>
            </a:r>
          </a:p>
          <a:p>
            <a:pPr marL="274320" indent="-274320" algn="just" fontAlgn="auto">
              <a:spcAft>
                <a:spcPts val="0"/>
              </a:spcAft>
              <a:buClr>
                <a:schemeClr val="accent3"/>
              </a:buClr>
              <a:buFont typeface="Wingdings 2"/>
              <a:buNone/>
              <a:defRPr/>
            </a:pPr>
            <a:r>
              <a:rPr lang="hu-HU" sz="2800" dirty="0" smtClean="0">
                <a:latin typeface="+mj-lt"/>
              </a:rPr>
              <a:t>E; sajátos nevelési igényű gyermekek nevelése- oktatása</a:t>
            </a:r>
          </a:p>
          <a:p>
            <a:pPr marL="274320" indent="-274320" algn="just" fontAlgn="auto">
              <a:spcAft>
                <a:spcPts val="0"/>
              </a:spcAft>
              <a:buClr>
                <a:schemeClr val="accent3"/>
              </a:buClr>
              <a:buFont typeface="Wingdings 2"/>
              <a:buNone/>
              <a:defRPr/>
            </a:pPr>
            <a:r>
              <a:rPr lang="hu-HU" sz="2800" dirty="0" smtClean="0">
                <a:latin typeface="+mj-lt"/>
              </a:rPr>
              <a:t>F; nemzeti és etnikai kisebbségi nevelés- oktatás biztosítása (Nagycserkesz és Nyíregyháza)</a:t>
            </a:r>
          </a:p>
          <a:p>
            <a:pPr marL="274320" indent="-274320" algn="just" fontAlgn="auto">
              <a:spcAft>
                <a:spcPts val="0"/>
              </a:spcAft>
              <a:buClr>
                <a:schemeClr val="accent3"/>
              </a:buClr>
              <a:buFont typeface="Wingdings 2"/>
              <a:buNone/>
              <a:defRPr/>
            </a:pPr>
            <a:r>
              <a:rPr lang="hu-HU" sz="2800" dirty="0" smtClean="0">
                <a:latin typeface="+mj-lt"/>
              </a:rPr>
              <a:t>G; bejáró gyermekek ellátása és utazási feltételek (nem szervezett)</a:t>
            </a:r>
          </a:p>
          <a:p>
            <a:pPr marL="274320" indent="-274320" algn="just" fontAlgn="auto">
              <a:spcAft>
                <a:spcPts val="0"/>
              </a:spcAft>
              <a:buClr>
                <a:schemeClr val="accent3"/>
              </a:buClr>
              <a:buFont typeface="Wingdings 2"/>
              <a:buNone/>
              <a:defRPr/>
            </a:pPr>
            <a:r>
              <a:rPr lang="hu-HU" sz="2800" dirty="0" smtClean="0">
                <a:latin typeface="+mj-lt"/>
              </a:rPr>
              <a:t>H; A kistérségi általános iskolai hálózat főbb jellemzői:</a:t>
            </a:r>
          </a:p>
          <a:p>
            <a:pPr marL="274320" indent="-274320" algn="just" fontAlgn="auto">
              <a:spcAft>
                <a:spcPts val="0"/>
              </a:spcAft>
              <a:buClr>
                <a:schemeClr val="accent3"/>
              </a:buClr>
              <a:buFont typeface="Wingdings 2"/>
              <a:buNone/>
              <a:defRPr/>
            </a:pPr>
            <a:r>
              <a:rPr lang="hu-HU" sz="2800" dirty="0" smtClean="0">
                <a:latin typeface="+mj-lt"/>
              </a:rPr>
              <a:t>	- minden településen hozzáférhető</a:t>
            </a:r>
          </a:p>
          <a:p>
            <a:pPr marL="274320" indent="-274320" algn="just" fontAlgn="auto">
              <a:spcAft>
                <a:spcPts val="0"/>
              </a:spcAft>
              <a:buClr>
                <a:schemeClr val="accent3"/>
              </a:buClr>
              <a:buFont typeface="Wingdings 2"/>
              <a:buNone/>
              <a:defRPr/>
            </a:pPr>
            <a:r>
              <a:rPr lang="hu-HU" sz="2800" dirty="0" smtClean="0">
                <a:latin typeface="+mj-lt"/>
              </a:rPr>
              <a:t>	- kompetencialapú oktatás</a:t>
            </a:r>
          </a:p>
          <a:p>
            <a:pPr marL="274320" indent="-274320" algn="just" fontAlgn="auto">
              <a:spcAft>
                <a:spcPts val="0"/>
              </a:spcAft>
              <a:buClr>
                <a:schemeClr val="accent3"/>
              </a:buClr>
              <a:buFont typeface="Wingdings 2"/>
              <a:buNone/>
              <a:defRPr/>
            </a:pPr>
            <a:r>
              <a:rPr lang="hu-HU" sz="2800" dirty="0" smtClean="0">
                <a:latin typeface="+mj-lt"/>
              </a:rPr>
              <a:t>	- IPR rendszer működése</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3FDAAB5C-C3D8-454F-86FF-45C8705AEE1E}" type="slidenum">
              <a:rPr lang="hu-HU"/>
              <a:pPr>
                <a:defRPr/>
              </a:pPr>
              <a:t>23</a:t>
            </a:fld>
            <a:endParaRPr lang="hu-HU"/>
          </a:p>
        </p:txBody>
      </p:sp>
      <p:sp>
        <p:nvSpPr>
          <p:cNvPr id="5" name="Dátum helye 4"/>
          <p:cNvSpPr>
            <a:spLocks noGrp="1"/>
          </p:cNvSpPr>
          <p:nvPr>
            <p:ph type="dt" sz="quarter" idx="10"/>
          </p:nvPr>
        </p:nvSpPr>
        <p:spPr/>
        <p:txBody>
          <a:bodyPr/>
          <a:lstStyle/>
          <a:p>
            <a:pPr>
              <a:defRPr/>
            </a:pPr>
            <a:fld id="{F261C516-6EEA-435E-8C80-90D286A7EBE4}" type="datetime1">
              <a:rPr lang="hu-HU"/>
              <a:pPr>
                <a:defRPr/>
              </a:pPr>
              <a:t>2012.05.06.</a:t>
            </a:fld>
            <a:endParaRPr lang="hu-H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260350"/>
            <a:ext cx="8229600" cy="6064250"/>
          </a:xfrm>
        </p:spPr>
        <p:txBody>
          <a:bodyPr>
            <a:normAutofit fontScale="92500" lnSpcReduction="20000"/>
          </a:bodyPr>
          <a:lstStyle/>
          <a:p>
            <a:pPr marL="274320" indent="-274320" algn="just" fontAlgn="auto">
              <a:spcAft>
                <a:spcPts val="0"/>
              </a:spcAft>
              <a:buClr>
                <a:schemeClr val="accent3"/>
              </a:buClr>
              <a:buFont typeface="Wingdings 2"/>
              <a:buNone/>
              <a:defRPr/>
            </a:pPr>
            <a:r>
              <a:rPr lang="hu-HU" b="1" dirty="0" smtClean="0">
                <a:latin typeface="+mj-lt"/>
              </a:rPr>
              <a:t>Problémás területek:	</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 tanulók jelentős hányada a közoktatási szolgáltatásokat nem a lakóhelyén veszi igénybe</a:t>
            </a:r>
          </a:p>
          <a:p>
            <a:pPr marL="274320" indent="-274320" algn="just" fontAlgn="auto">
              <a:spcAft>
                <a:spcPts val="0"/>
              </a:spcAft>
              <a:buClr>
                <a:schemeClr val="accent3"/>
              </a:buClr>
              <a:buFont typeface="Wingdings 2"/>
              <a:buNone/>
              <a:defRPr/>
            </a:pPr>
            <a:r>
              <a:rPr lang="hu-HU" dirty="0" smtClean="0">
                <a:latin typeface="+mj-lt"/>
              </a:rPr>
              <a:t>	- kevés a forrás az emeltszintű oktatásra, iskolaotthonos, tanulószoba, szabadidős tevékenységek szervezésére</a:t>
            </a:r>
          </a:p>
          <a:p>
            <a:pPr marL="274320" indent="-274320" algn="just" fontAlgn="auto">
              <a:spcAft>
                <a:spcPts val="0"/>
              </a:spcAft>
              <a:buClr>
                <a:schemeClr val="accent3"/>
              </a:buClr>
              <a:buFont typeface="Wingdings 2"/>
              <a:buNone/>
              <a:defRPr/>
            </a:pPr>
            <a:r>
              <a:rPr lang="hu-HU" dirty="0" smtClean="0">
                <a:latin typeface="+mj-lt"/>
              </a:rPr>
              <a:t>	- iskolák közötti nagy különbség (tanulók szociális körülményei, tanulási motiváció, adottságai tekintetében)</a:t>
            </a:r>
          </a:p>
          <a:p>
            <a:pPr marL="274320" indent="-274320" algn="just" fontAlgn="auto">
              <a:spcAft>
                <a:spcPts val="0"/>
              </a:spcAft>
              <a:buClr>
                <a:schemeClr val="accent3"/>
              </a:buClr>
              <a:buFont typeface="Wingdings 2"/>
              <a:buNone/>
              <a:defRPr/>
            </a:pPr>
            <a:r>
              <a:rPr lang="hu-HU" dirty="0" smtClean="0">
                <a:latin typeface="+mj-lt"/>
              </a:rPr>
              <a:t>	- szociális hátrányokat nem képesek az iskolák kompenzálni</a:t>
            </a:r>
          </a:p>
          <a:p>
            <a:pPr marL="274320" indent="-274320" algn="just" fontAlgn="auto">
              <a:spcAft>
                <a:spcPts val="0"/>
              </a:spcAft>
              <a:buClr>
                <a:schemeClr val="accent3"/>
              </a:buClr>
              <a:buFont typeface="Wingdings 2"/>
              <a:buNone/>
              <a:defRPr/>
            </a:pPr>
            <a:r>
              <a:rPr lang="hu-HU" dirty="0" smtClean="0">
                <a:latin typeface="+mj-lt"/>
              </a:rPr>
              <a:t>	- a források felhasználása nem hatékony (továbbtanulási- kompetenciamérési mutatók)</a:t>
            </a:r>
          </a:p>
          <a:p>
            <a:pPr marL="274320" indent="-274320" algn="just" fontAlgn="auto">
              <a:spcAft>
                <a:spcPts val="0"/>
              </a:spcAft>
              <a:buClr>
                <a:schemeClr val="accent3"/>
              </a:buClr>
              <a:buFont typeface="Wingdings 2"/>
              <a:buNone/>
              <a:defRPr/>
            </a:pPr>
            <a:r>
              <a:rPr lang="hu-HU" dirty="0" smtClean="0">
                <a:latin typeface="+mj-lt"/>
              </a:rPr>
              <a:t>	- nőhet a kistelepülési és egyes városi iskolák elnéptelenedése</a:t>
            </a:r>
          </a:p>
          <a:p>
            <a:pPr marL="274320" indent="-274320" algn="just" fontAlgn="auto">
              <a:spcAft>
                <a:spcPts val="0"/>
              </a:spcAft>
              <a:buClr>
                <a:schemeClr val="accent3"/>
              </a:buClr>
              <a:buFont typeface="Wingdings 2"/>
              <a:buNone/>
              <a:defRPr/>
            </a:pPr>
            <a:r>
              <a:rPr lang="hu-HU" dirty="0" smtClean="0">
                <a:latin typeface="+mj-lt"/>
              </a:rPr>
              <a:t>	- növekvő költségek→ fenntarthatatlanná válhatnak a kis létszámú iskolák</a:t>
            </a:r>
          </a:p>
          <a:p>
            <a:pPr marL="274320" indent="-274320" algn="just" fontAlgn="auto">
              <a:spcAft>
                <a:spcPts val="0"/>
              </a:spcAft>
              <a:buClr>
                <a:schemeClr val="accent3"/>
              </a:buClr>
              <a:buFont typeface="Wingdings 2"/>
              <a:buNone/>
              <a:defRPr/>
            </a:pPr>
            <a:r>
              <a:rPr lang="hu-HU" dirty="0" smtClean="0">
                <a:latin typeface="+mj-lt"/>
              </a:rPr>
              <a:t>	- tovább nő a különbség az iskolák között</a:t>
            </a: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b="1" u="sng" dirty="0" smtClean="0">
                <a:latin typeface="+mj-lt"/>
              </a:rPr>
              <a:t>Települések jellemzése A-G pontok alapján.</a:t>
            </a:r>
            <a:endParaRPr lang="hu-HU" u="sng" dirty="0" smtClean="0">
              <a:latin typeface="+mj-lt"/>
            </a:endParaRP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3FA99917-26CA-4DDE-AD16-3B72E1589E2A}" type="slidenum">
              <a:rPr lang="hu-HU"/>
              <a:pPr>
                <a:defRPr/>
              </a:pPr>
              <a:t>24</a:t>
            </a:fld>
            <a:endParaRPr lang="hu-HU"/>
          </a:p>
        </p:txBody>
      </p:sp>
      <p:sp>
        <p:nvSpPr>
          <p:cNvPr id="5" name="Dátum helye 4"/>
          <p:cNvSpPr>
            <a:spLocks noGrp="1"/>
          </p:cNvSpPr>
          <p:nvPr>
            <p:ph type="dt" sz="quarter" idx="10"/>
          </p:nvPr>
        </p:nvSpPr>
        <p:spPr/>
        <p:txBody>
          <a:bodyPr/>
          <a:lstStyle/>
          <a:p>
            <a:pPr>
              <a:defRPr/>
            </a:pPr>
            <a:fld id="{42064995-3196-4747-98A3-316487EC8537}" type="datetime1">
              <a:rPr lang="hu-HU"/>
              <a:pPr>
                <a:defRPr/>
              </a:pPr>
              <a:t>2012.05.06.</a:t>
            </a:fld>
            <a:endParaRPr lang="hu-H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lvl="1" algn="ctr" fontAlgn="auto">
              <a:spcAft>
                <a:spcPts val="0"/>
              </a:spcAft>
              <a:defRPr/>
            </a:pPr>
            <a:r>
              <a:rPr lang="hu-HU" sz="1800" b="1" u="sng" dirty="0">
                <a:solidFill>
                  <a:schemeClr val="tx1"/>
                </a:solidFill>
              </a:rPr>
              <a:t>K</a:t>
            </a:r>
            <a:r>
              <a:rPr lang="hu-HU" sz="2400" b="1" u="sng" dirty="0">
                <a:solidFill>
                  <a:schemeClr val="tx1"/>
                </a:solidFill>
                <a:latin typeface="+mj-lt"/>
              </a:rPr>
              <a:t>özépfokú oktatás biztosításának intézményi és szervezeti keretei a kistérségben:</a:t>
            </a:r>
            <a:r>
              <a:rPr lang="hu-HU" sz="2000" dirty="0">
                <a:solidFill>
                  <a:sysClr val="windowText" lastClr="000000"/>
                </a:solidFill>
              </a:rPr>
              <a:t/>
            </a:r>
            <a:br>
              <a:rPr lang="hu-HU" sz="2000" dirty="0">
                <a:solidFill>
                  <a:sysClr val="windowText" lastClr="000000"/>
                </a:solidFill>
              </a:rPr>
            </a:br>
            <a:endParaRPr lang="hu-HU" sz="1800" dirty="0">
              <a:solidFill>
                <a:sysClr val="windowText" lastClr="000000"/>
              </a:solidFill>
            </a:endParaRPr>
          </a:p>
        </p:txBody>
      </p:sp>
      <p:sp>
        <p:nvSpPr>
          <p:cNvPr id="3" name="Tartalom helye 2"/>
          <p:cNvSpPr>
            <a:spLocks noGrp="1"/>
          </p:cNvSpPr>
          <p:nvPr>
            <p:ph idx="1"/>
          </p:nvPr>
        </p:nvSpPr>
        <p:spPr/>
        <p:txBody>
          <a:bodyPr>
            <a:normAutofit fontScale="70000" lnSpcReduction="20000"/>
          </a:bodyPr>
          <a:lstStyle/>
          <a:p>
            <a:pPr marL="274320" indent="-274320" algn="ctr" fontAlgn="auto">
              <a:spcAft>
                <a:spcPts val="0"/>
              </a:spcAft>
              <a:buClr>
                <a:schemeClr val="accent3"/>
              </a:buClr>
              <a:buFontTx/>
              <a:buChar char="-"/>
              <a:defRPr/>
            </a:pPr>
            <a:r>
              <a:rPr lang="hu-HU" sz="2800" b="1" dirty="0" smtClean="0"/>
              <a:t>NYÍREGYHÁZA-</a:t>
            </a:r>
          </a:p>
          <a:p>
            <a:pPr marL="274320" indent="-274320" algn="ctr" fontAlgn="auto">
              <a:spcAft>
                <a:spcPts val="0"/>
              </a:spcAft>
              <a:buClr>
                <a:schemeClr val="accent3"/>
              </a:buClr>
              <a:buFontTx/>
              <a:buChar char="-"/>
              <a:defRPr/>
            </a:pPr>
            <a:endParaRPr lang="hu-HU" sz="2400" dirty="0" smtClean="0"/>
          </a:p>
          <a:p>
            <a:pPr marL="274320" indent="-274320" algn="just" fontAlgn="auto">
              <a:spcAft>
                <a:spcPts val="0"/>
              </a:spcAft>
              <a:buClr>
                <a:schemeClr val="accent3"/>
              </a:buClr>
              <a:buFont typeface="Wingdings 2"/>
              <a:buNone/>
              <a:defRPr/>
            </a:pPr>
            <a:r>
              <a:rPr lang="hu-HU" sz="3100" b="1" dirty="0" smtClean="0">
                <a:latin typeface="+mj-lt"/>
              </a:rPr>
              <a:t>2.3.1. Önkormányzati fenntartású intézmények</a:t>
            </a:r>
            <a:endParaRPr lang="hu-HU" sz="3100" dirty="0" smtClean="0">
              <a:latin typeface="+mj-lt"/>
            </a:endParaRPr>
          </a:p>
          <a:p>
            <a:pPr marL="274320" indent="-274320" algn="just" fontAlgn="auto">
              <a:spcAft>
                <a:spcPts val="0"/>
              </a:spcAft>
              <a:buClr>
                <a:schemeClr val="accent3"/>
              </a:buClr>
              <a:buFont typeface="Wingdings 2"/>
              <a:buNone/>
              <a:defRPr/>
            </a:pPr>
            <a:r>
              <a:rPr lang="hu-HU" sz="3100" dirty="0" smtClean="0">
                <a:latin typeface="+mj-lt"/>
              </a:rPr>
              <a:t>	- 2007/20008. tanév létszámmutatói, bejárók és kollégisták aránya</a:t>
            </a:r>
          </a:p>
          <a:p>
            <a:pPr marL="274320" indent="-274320" algn="just" fontAlgn="auto">
              <a:spcAft>
                <a:spcPts val="0"/>
              </a:spcAft>
              <a:buClr>
                <a:schemeClr val="accent3"/>
              </a:buClr>
              <a:buFont typeface="Wingdings 2"/>
              <a:buNone/>
              <a:defRPr/>
            </a:pPr>
            <a:r>
              <a:rPr lang="hu-HU" sz="3100" dirty="0" smtClean="0">
                <a:latin typeface="+mj-lt"/>
              </a:rPr>
              <a:t>	- létszámok és osztályszámok alakulása 2003/2004. tanév és 2007/2008. tanév </a:t>
            </a:r>
          </a:p>
          <a:p>
            <a:pPr marL="274320" indent="-274320" algn="just" fontAlgn="auto">
              <a:spcAft>
                <a:spcPts val="0"/>
              </a:spcAft>
              <a:buClr>
                <a:schemeClr val="accent3"/>
              </a:buClr>
              <a:buFont typeface="Wingdings 2"/>
              <a:buNone/>
              <a:defRPr/>
            </a:pPr>
            <a:r>
              <a:rPr lang="hu-HU" sz="3100" dirty="0" smtClean="0">
                <a:latin typeface="+mj-lt"/>
              </a:rPr>
              <a:t>	- átlaglétszámok alakulása 2003/2004. tanév és 2007/2008. tanév </a:t>
            </a:r>
          </a:p>
          <a:p>
            <a:pPr marL="274320" indent="-274320" algn="just" fontAlgn="auto">
              <a:spcAft>
                <a:spcPts val="0"/>
              </a:spcAft>
              <a:buClr>
                <a:schemeClr val="accent3"/>
              </a:buClr>
              <a:buFont typeface="Wingdings 2"/>
              <a:buNone/>
              <a:defRPr/>
            </a:pPr>
            <a:r>
              <a:rPr lang="hu-HU" sz="3100" b="1" dirty="0" smtClean="0">
                <a:latin typeface="+mj-lt"/>
              </a:rPr>
              <a:t>2.3.2. Gimnáziumok jellemzői (7 db)</a:t>
            </a:r>
            <a:endParaRPr lang="hu-HU" sz="3100" dirty="0" smtClean="0">
              <a:latin typeface="+mj-lt"/>
            </a:endParaRPr>
          </a:p>
          <a:p>
            <a:pPr marL="274320" indent="-274320" algn="just" fontAlgn="auto">
              <a:spcAft>
                <a:spcPts val="0"/>
              </a:spcAft>
              <a:buClr>
                <a:schemeClr val="accent3"/>
              </a:buClr>
              <a:buFont typeface="Wingdings 2"/>
              <a:buNone/>
              <a:defRPr/>
            </a:pPr>
            <a:r>
              <a:rPr lang="hu-HU" sz="3100" dirty="0" smtClean="0">
                <a:latin typeface="+mj-lt"/>
              </a:rPr>
              <a:t>	- átlaglétszámok alakulása (4- 6- 8 </a:t>
            </a:r>
            <a:r>
              <a:rPr lang="hu-HU" sz="3100" dirty="0" err="1" smtClean="0">
                <a:latin typeface="+mj-lt"/>
              </a:rPr>
              <a:t>évf</a:t>
            </a:r>
            <a:r>
              <a:rPr lang="hu-HU" sz="3100" dirty="0" smtClean="0">
                <a:latin typeface="+mj-lt"/>
              </a:rPr>
              <a:t>, </a:t>
            </a:r>
            <a:r>
              <a:rPr lang="hu-HU" sz="3100" dirty="0" err="1" smtClean="0">
                <a:latin typeface="+mj-lt"/>
              </a:rPr>
              <a:t>A.J.teh</a:t>
            </a:r>
            <a:r>
              <a:rPr lang="hu-HU" sz="3100" dirty="0" smtClean="0">
                <a:latin typeface="+mj-lt"/>
              </a:rPr>
              <a:t>., NYEK)</a:t>
            </a:r>
          </a:p>
          <a:p>
            <a:pPr marL="274320" indent="-274320" algn="just" fontAlgn="auto">
              <a:spcAft>
                <a:spcPts val="0"/>
              </a:spcAft>
              <a:buClr>
                <a:schemeClr val="accent3"/>
              </a:buClr>
              <a:buFont typeface="Wingdings 2"/>
              <a:buNone/>
              <a:defRPr/>
            </a:pPr>
            <a:r>
              <a:rPr lang="hu-HU" sz="3100" dirty="0" smtClean="0">
                <a:latin typeface="+mj-lt"/>
              </a:rPr>
              <a:t>	- bejáró tanulók aránya, jelölve a kistérség érintett településeinek számát</a:t>
            </a:r>
          </a:p>
          <a:p>
            <a:pPr marL="274320" indent="-274320" algn="just" fontAlgn="auto">
              <a:spcAft>
                <a:spcPts val="0"/>
              </a:spcAft>
              <a:buClr>
                <a:schemeClr val="accent3"/>
              </a:buClr>
              <a:buFont typeface="Wingdings 2"/>
              <a:buNone/>
              <a:defRPr/>
            </a:pPr>
            <a:r>
              <a:rPr lang="hu-HU" sz="3100" dirty="0" smtClean="0">
                <a:latin typeface="+mj-lt"/>
              </a:rPr>
              <a:t>	- személyi feltételrendszer mutatói </a:t>
            </a:r>
            <a:endParaRPr lang="hu-HU" sz="3100" dirty="0">
              <a:latin typeface="+mj-lt"/>
            </a:endParaRPr>
          </a:p>
        </p:txBody>
      </p:sp>
      <p:sp>
        <p:nvSpPr>
          <p:cNvPr id="4" name="Dia számának helye 3"/>
          <p:cNvSpPr>
            <a:spLocks noGrp="1"/>
          </p:cNvSpPr>
          <p:nvPr>
            <p:ph type="sldNum" sz="quarter" idx="12"/>
          </p:nvPr>
        </p:nvSpPr>
        <p:spPr/>
        <p:txBody>
          <a:bodyPr/>
          <a:lstStyle/>
          <a:p>
            <a:pPr>
              <a:defRPr/>
            </a:pPr>
            <a:fld id="{60E1F8AD-E02A-4E7F-AE98-8005CB824430}" type="slidenum">
              <a:rPr lang="hu-HU"/>
              <a:pPr>
                <a:defRPr/>
              </a:pPr>
              <a:t>25</a:t>
            </a:fld>
            <a:endParaRPr lang="hu-HU"/>
          </a:p>
        </p:txBody>
      </p:sp>
      <p:sp>
        <p:nvSpPr>
          <p:cNvPr id="5" name="Dátum helye 4"/>
          <p:cNvSpPr>
            <a:spLocks noGrp="1"/>
          </p:cNvSpPr>
          <p:nvPr>
            <p:ph type="dt" sz="quarter" idx="10"/>
          </p:nvPr>
        </p:nvSpPr>
        <p:spPr/>
        <p:txBody>
          <a:bodyPr/>
          <a:lstStyle/>
          <a:p>
            <a:pPr>
              <a:defRPr/>
            </a:pPr>
            <a:fld id="{04AE224C-1108-43E8-9A74-25BF1A1CE9D9}" type="datetime1">
              <a:rPr lang="hu-HU"/>
              <a:pPr>
                <a:defRPr/>
              </a:pPr>
              <a:t>2012.05.06.</a:t>
            </a:fld>
            <a:endParaRPr lang="hu-H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333375"/>
            <a:ext cx="8229600" cy="5991225"/>
          </a:xfrm>
        </p:spPr>
        <p:txBody>
          <a:bodyPr>
            <a:normAutofit fontScale="85000" lnSpcReduction="20000"/>
          </a:bodyPr>
          <a:lstStyle/>
          <a:p>
            <a:pPr marL="274320" indent="-274320" algn="just" fontAlgn="auto">
              <a:spcAft>
                <a:spcPts val="0"/>
              </a:spcAft>
              <a:buClr>
                <a:schemeClr val="accent3"/>
              </a:buClr>
              <a:buFont typeface="Wingdings 2"/>
              <a:buNone/>
              <a:defRPr/>
            </a:pPr>
            <a:r>
              <a:rPr lang="hu-HU" b="1" dirty="0" smtClean="0">
                <a:latin typeface="+mj-lt"/>
              </a:rPr>
              <a:t>2.3.3. Szakközépiskolák</a:t>
            </a:r>
            <a:r>
              <a:rPr lang="hu-HU" dirty="0" smtClean="0">
                <a:latin typeface="+mj-lt"/>
              </a:rPr>
              <a:t> (4 szakterületen 10 intézmény)</a:t>
            </a:r>
          </a:p>
          <a:p>
            <a:pPr marL="274320" indent="-274320" algn="just" fontAlgn="auto">
              <a:spcAft>
                <a:spcPts val="0"/>
              </a:spcAft>
              <a:buClr>
                <a:schemeClr val="accent3"/>
              </a:buClr>
              <a:buFont typeface="Wingdings 2"/>
              <a:buNone/>
              <a:defRPr/>
            </a:pPr>
            <a:r>
              <a:rPr lang="hu-HU" dirty="0" smtClean="0">
                <a:latin typeface="+mj-lt"/>
              </a:rPr>
              <a:t>	- létszámadatok (9-12 évf., NYEK,)- nagy különbségek</a:t>
            </a:r>
          </a:p>
          <a:p>
            <a:pPr marL="274320" indent="-274320" algn="just" fontAlgn="auto">
              <a:spcAft>
                <a:spcPts val="0"/>
              </a:spcAft>
              <a:buClr>
                <a:schemeClr val="accent3"/>
              </a:buClr>
              <a:buFont typeface="Wingdings 2"/>
              <a:buNone/>
              <a:defRPr/>
            </a:pPr>
            <a:r>
              <a:rPr lang="hu-HU" dirty="0" smtClean="0">
                <a:latin typeface="+mj-lt"/>
              </a:rPr>
              <a:t>	- magas lemorzsolódás→ osztályösszevonások</a:t>
            </a:r>
          </a:p>
          <a:p>
            <a:pPr marL="274320" indent="-274320" algn="just" fontAlgn="auto">
              <a:spcAft>
                <a:spcPts val="0"/>
              </a:spcAft>
              <a:buClr>
                <a:schemeClr val="accent3"/>
              </a:buClr>
              <a:buFont typeface="Wingdings 2"/>
              <a:buNone/>
              <a:defRPr/>
            </a:pPr>
            <a:r>
              <a:rPr lang="hu-HU" b="1" dirty="0" smtClean="0">
                <a:latin typeface="+mj-lt"/>
              </a:rPr>
              <a:t>2.3.4. Szakiskolák</a:t>
            </a:r>
            <a:r>
              <a:rPr lang="hu-HU" dirty="0" smtClean="0">
                <a:latin typeface="+mj-lt"/>
              </a:rPr>
              <a:t> (7 intézmény- ebből 2 homogén, a többség szakközépiskolával integrált)</a:t>
            </a:r>
          </a:p>
          <a:p>
            <a:pPr marL="274320" indent="-274320" algn="just" fontAlgn="auto">
              <a:spcAft>
                <a:spcPts val="0"/>
              </a:spcAft>
              <a:buClr>
                <a:schemeClr val="accent3"/>
              </a:buClr>
              <a:buFont typeface="Wingdings 2"/>
              <a:buNone/>
              <a:defRPr/>
            </a:pPr>
            <a:r>
              <a:rPr lang="hu-HU" dirty="0" smtClean="0">
                <a:latin typeface="+mj-lt"/>
              </a:rPr>
              <a:t>	- átlaglétszámok: elmúlt 4 évben csökkenés, kiegyensúlyozottság, magas HHH arány </a:t>
            </a:r>
          </a:p>
          <a:p>
            <a:pPr marL="274320" indent="-274320" algn="just" fontAlgn="auto">
              <a:spcAft>
                <a:spcPts val="0"/>
              </a:spcAft>
              <a:buClr>
                <a:schemeClr val="accent3"/>
              </a:buClr>
              <a:buFont typeface="Wingdings 2"/>
              <a:buNone/>
              <a:defRPr/>
            </a:pPr>
            <a:r>
              <a:rPr lang="hu-HU" b="1" dirty="0" smtClean="0">
                <a:latin typeface="+mj-lt"/>
              </a:rPr>
              <a:t>2.3.5. Szakképzés</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- 10 intézmény biztosít középfokú, ill. technikusi szakmai végzettséget</a:t>
            </a:r>
          </a:p>
          <a:p>
            <a:pPr marL="274320" indent="-274320" algn="just" fontAlgn="auto">
              <a:spcAft>
                <a:spcPts val="0"/>
              </a:spcAft>
              <a:buClr>
                <a:schemeClr val="accent3"/>
              </a:buClr>
              <a:buFont typeface="Wingdings 2"/>
              <a:buNone/>
              <a:defRPr/>
            </a:pPr>
            <a:r>
              <a:rPr lang="hu-HU" dirty="0" smtClean="0">
                <a:latin typeface="+mj-lt"/>
              </a:rPr>
              <a:t>	- 7 intézmény alapfokú végzettséget ad</a:t>
            </a:r>
          </a:p>
          <a:p>
            <a:pPr marL="274320" indent="-274320" algn="just" fontAlgn="auto">
              <a:spcAft>
                <a:spcPts val="0"/>
              </a:spcAft>
              <a:buClr>
                <a:schemeClr val="accent3"/>
              </a:buClr>
              <a:buFont typeface="Wingdings 2"/>
              <a:buNone/>
              <a:defRPr/>
            </a:pPr>
            <a:r>
              <a:rPr lang="hu-HU" dirty="0" smtClean="0">
                <a:latin typeface="+mj-lt"/>
              </a:rPr>
              <a:t>	- megnőtt az OKJ-s szakmai végzettségre beiratkozók száma</a:t>
            </a:r>
          </a:p>
          <a:p>
            <a:pPr marL="274320" indent="-274320" algn="just" fontAlgn="auto">
              <a:spcAft>
                <a:spcPts val="0"/>
              </a:spcAft>
              <a:buClr>
                <a:schemeClr val="accent3"/>
              </a:buClr>
              <a:buFont typeface="Wingdings 2"/>
              <a:buNone/>
              <a:defRPr/>
            </a:pPr>
            <a:r>
              <a:rPr lang="hu-HU" dirty="0" smtClean="0">
                <a:latin typeface="+mj-lt"/>
              </a:rPr>
              <a:t>	- Nyíregyháza MJV Közgyűlése 258/2007. (XII.17.) sz. határozatában új TISZK létrehozásáról döntött→ 88/2008. (III.31.) sz. határozatában elfogadta a Nyírségi Szakképzés-szervezési Kiemelkedően Közhasznú Nonprofit Kft társasági szerződését</a:t>
            </a:r>
          </a:p>
          <a:p>
            <a:pPr marL="274320" indent="-274320" algn="just" fontAlgn="auto">
              <a:spcAft>
                <a:spcPts val="0"/>
              </a:spcAft>
              <a:buClr>
                <a:schemeClr val="accent3"/>
              </a:buClr>
              <a:buFont typeface="Wingdings 2"/>
              <a:buNone/>
              <a:defRPr/>
            </a:pPr>
            <a:r>
              <a:rPr lang="hu-HU" b="1" dirty="0" smtClean="0">
                <a:latin typeface="+mj-lt"/>
              </a:rPr>
              <a:t>2.3.6. Eredményesség:</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- 2007. évi Országos kompetenciamérés eredményei (10. évf.) </a:t>
            </a:r>
          </a:p>
          <a:p>
            <a:pPr marL="274320" indent="-274320" algn="just" fontAlgn="auto">
              <a:spcAft>
                <a:spcPts val="0"/>
              </a:spcAft>
              <a:buClr>
                <a:schemeClr val="accent3"/>
              </a:buClr>
              <a:buFont typeface="Wingdings 2"/>
              <a:buNone/>
              <a:defRPr/>
            </a:pPr>
            <a:endParaRPr lang="hu-HU" dirty="0">
              <a:latin typeface="+mj-lt"/>
            </a:endParaRPr>
          </a:p>
        </p:txBody>
      </p:sp>
      <p:sp>
        <p:nvSpPr>
          <p:cNvPr id="4" name="Dia számának helye 3"/>
          <p:cNvSpPr>
            <a:spLocks noGrp="1"/>
          </p:cNvSpPr>
          <p:nvPr>
            <p:ph type="sldNum" sz="quarter" idx="12"/>
          </p:nvPr>
        </p:nvSpPr>
        <p:spPr/>
        <p:txBody>
          <a:bodyPr/>
          <a:lstStyle/>
          <a:p>
            <a:pPr>
              <a:defRPr/>
            </a:pPr>
            <a:fld id="{068A79E9-334F-40DC-82DF-D989BAF3986A}" type="slidenum">
              <a:rPr lang="hu-HU"/>
              <a:pPr>
                <a:defRPr/>
              </a:pPr>
              <a:t>26</a:t>
            </a:fld>
            <a:endParaRPr lang="hu-HU"/>
          </a:p>
        </p:txBody>
      </p:sp>
      <p:sp>
        <p:nvSpPr>
          <p:cNvPr id="5" name="Dátum helye 4"/>
          <p:cNvSpPr>
            <a:spLocks noGrp="1"/>
          </p:cNvSpPr>
          <p:nvPr>
            <p:ph type="dt" sz="quarter" idx="10"/>
          </p:nvPr>
        </p:nvSpPr>
        <p:spPr/>
        <p:txBody>
          <a:bodyPr/>
          <a:lstStyle/>
          <a:p>
            <a:pPr>
              <a:defRPr/>
            </a:pPr>
            <a:fld id="{ECD99BBD-6C86-4902-A139-1E2BDAD57461}" type="datetime1">
              <a:rPr lang="hu-HU"/>
              <a:pPr>
                <a:defRPr/>
              </a:pPr>
              <a:t>2012.05.06.</a:t>
            </a:fld>
            <a:endParaRPr lang="hu-H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288" y="1052513"/>
            <a:ext cx="8229600" cy="1143000"/>
          </a:xfrm>
        </p:spPr>
        <p:txBody>
          <a:bodyPr>
            <a:normAutofit fontScale="90000"/>
          </a:bodyPr>
          <a:lstStyle/>
          <a:p>
            <a:pPr algn="ctr" fontAlgn="auto">
              <a:spcAft>
                <a:spcPts val="0"/>
              </a:spcAft>
              <a:defRPr/>
            </a:pPr>
            <a:r>
              <a:rPr lang="hu-HU" b="1" u="sng" dirty="0" smtClean="0"/>
              <a:t>2.4. Diákotthoni és kollégiumi ellátás</a:t>
            </a:r>
            <a:r>
              <a:rPr lang="hu-HU" dirty="0" smtClean="0"/>
              <a:t/>
            </a:r>
            <a:br>
              <a:rPr lang="hu-HU" dirty="0" smtClean="0"/>
            </a:br>
            <a:endParaRPr lang="hu-HU" dirty="0"/>
          </a:p>
        </p:txBody>
      </p:sp>
      <p:sp>
        <p:nvSpPr>
          <p:cNvPr id="3" name="Tartalom helye 2"/>
          <p:cNvSpPr>
            <a:spLocks noGrp="1"/>
          </p:cNvSpPr>
          <p:nvPr>
            <p:ph idx="1"/>
          </p:nvPr>
        </p:nvSpPr>
        <p:spPr/>
        <p:txBody>
          <a:bodyPr>
            <a:normAutofit/>
          </a:bodyPr>
          <a:lstStyle/>
          <a:p>
            <a:pPr marL="274320" indent="-274320" algn="just" fontAlgn="auto">
              <a:spcAft>
                <a:spcPts val="0"/>
              </a:spcAft>
              <a:buClr>
                <a:schemeClr val="accent3"/>
              </a:buClr>
              <a:buFont typeface="Wingdings 2"/>
              <a:buNone/>
              <a:defRPr/>
            </a:pPr>
            <a:r>
              <a:rPr lang="hu-HU" sz="2800" dirty="0" smtClean="0">
                <a:latin typeface="+mj-lt"/>
              </a:rPr>
              <a:t>- 1 önálló és 9 többcélú intézmény + 3 nem önkormányzati fenntartású kollégium</a:t>
            </a:r>
          </a:p>
          <a:p>
            <a:pPr marL="274320" indent="-274320" algn="just" fontAlgn="auto">
              <a:spcAft>
                <a:spcPts val="0"/>
              </a:spcAft>
              <a:buClr>
                <a:schemeClr val="accent3"/>
              </a:buClr>
              <a:buFont typeface="Wingdings 2"/>
              <a:buNone/>
              <a:defRPr/>
            </a:pPr>
            <a:r>
              <a:rPr lang="hu-HU" sz="2800" dirty="0" smtClean="0">
                <a:latin typeface="+mj-lt"/>
              </a:rPr>
              <a:t>- létszámadatok: férőhely, csoportszám, tanulói létszám (gimnáziumi, </a:t>
            </a:r>
            <a:r>
              <a:rPr lang="hu-HU" sz="2800" dirty="0" err="1" smtClean="0">
                <a:latin typeface="+mj-lt"/>
              </a:rPr>
              <a:t>szk.iskolai</a:t>
            </a:r>
            <a:r>
              <a:rPr lang="hu-HU" sz="2800" dirty="0" smtClean="0">
                <a:latin typeface="+mj-lt"/>
              </a:rPr>
              <a:t>)</a:t>
            </a:r>
          </a:p>
          <a:p>
            <a:pPr marL="274320" indent="-274320" algn="just" fontAlgn="auto">
              <a:spcAft>
                <a:spcPts val="0"/>
              </a:spcAft>
              <a:buClr>
                <a:schemeClr val="accent3"/>
              </a:buClr>
              <a:buFont typeface="Wingdings 2"/>
              <a:buNone/>
              <a:defRPr/>
            </a:pPr>
            <a:r>
              <a:rPr lang="hu-HU" sz="2800" dirty="0" smtClean="0">
                <a:latin typeface="+mj-lt"/>
              </a:rPr>
              <a:t>	- 97%-os kihasználtság, min, létszámcsökkenés, nemek kiegyensúlyozottsága</a:t>
            </a:r>
          </a:p>
          <a:p>
            <a:pPr marL="274320" indent="-274320" algn="just" fontAlgn="auto">
              <a:spcAft>
                <a:spcPts val="0"/>
              </a:spcAft>
              <a:buClr>
                <a:schemeClr val="accent3"/>
              </a:buClr>
              <a:buFont typeface="Wingdings 2"/>
              <a:buNone/>
              <a:defRPr/>
            </a:pPr>
            <a:r>
              <a:rPr lang="hu-HU" sz="2800" dirty="0" smtClean="0">
                <a:latin typeface="+mj-lt"/>
              </a:rPr>
              <a:t>- Arany János Tehetséggondozó Program</a:t>
            </a:r>
          </a:p>
          <a:p>
            <a:pPr marL="274320" indent="-274320" algn="just" fontAlgn="auto">
              <a:spcAft>
                <a:spcPts val="0"/>
              </a:spcAft>
              <a:buClr>
                <a:schemeClr val="accent3"/>
              </a:buClr>
              <a:buFont typeface="Wingdings 2"/>
              <a:buNone/>
              <a:defRPr/>
            </a:pPr>
            <a:r>
              <a:rPr lang="hu-HU" sz="2800" dirty="0" smtClean="0">
                <a:latin typeface="+mj-lt"/>
              </a:rPr>
              <a:t>- 2008. júl.1- 1 kollégium kivonása</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05C5D537-3A0D-4605-80EA-CC009860C914}" type="slidenum">
              <a:rPr lang="hu-HU"/>
              <a:pPr>
                <a:defRPr/>
              </a:pPr>
              <a:t>27</a:t>
            </a:fld>
            <a:endParaRPr lang="hu-HU"/>
          </a:p>
        </p:txBody>
      </p:sp>
      <p:sp>
        <p:nvSpPr>
          <p:cNvPr id="5" name="Dátum helye 4"/>
          <p:cNvSpPr>
            <a:spLocks noGrp="1"/>
          </p:cNvSpPr>
          <p:nvPr>
            <p:ph type="dt" sz="quarter" idx="10"/>
          </p:nvPr>
        </p:nvSpPr>
        <p:spPr/>
        <p:txBody>
          <a:bodyPr/>
          <a:lstStyle/>
          <a:p>
            <a:pPr>
              <a:defRPr/>
            </a:pPr>
            <a:fld id="{8AC26205-2EF9-48FF-8F6E-200C1A40CD07}" type="datetime1">
              <a:rPr lang="hu-HU"/>
              <a:pPr>
                <a:defRPr/>
              </a:pPr>
              <a:t>2012.05.06.</a:t>
            </a:fld>
            <a:endParaRPr lang="hu-H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404813"/>
            <a:ext cx="8229600" cy="5919787"/>
          </a:xfrm>
        </p:spPr>
        <p:txBody>
          <a:bodyPr>
            <a:normAutofit/>
          </a:bodyPr>
          <a:lstStyle/>
          <a:p>
            <a:pPr marL="274320" indent="-274320" algn="just" fontAlgn="auto">
              <a:spcAft>
                <a:spcPts val="0"/>
              </a:spcAft>
              <a:buClr>
                <a:schemeClr val="accent3"/>
              </a:buClr>
              <a:buFont typeface="Wingdings 2"/>
              <a:buNone/>
              <a:defRPr/>
            </a:pPr>
            <a:r>
              <a:rPr lang="hu-HU" b="1" u="sng" dirty="0" smtClean="0">
                <a:latin typeface="+mj-lt"/>
              </a:rPr>
              <a:t>2.5. Gyógypedagógiai, konduktív pedagógiai ellátás</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jelentős javulás </a:t>
            </a:r>
          </a:p>
          <a:p>
            <a:pPr marL="274320" indent="-274320" algn="just" fontAlgn="auto">
              <a:spcAft>
                <a:spcPts val="0"/>
              </a:spcAft>
              <a:buClr>
                <a:schemeClr val="accent3"/>
              </a:buClr>
              <a:buFont typeface="Wingdings 2"/>
              <a:buNone/>
              <a:defRPr/>
            </a:pPr>
            <a:r>
              <a:rPr lang="hu-HU" dirty="0" smtClean="0">
                <a:latin typeface="+mj-lt"/>
              </a:rPr>
              <a:t>- intézményrendszer elemei: </a:t>
            </a:r>
            <a:r>
              <a:rPr lang="hu-HU" dirty="0" err="1" smtClean="0">
                <a:latin typeface="+mj-lt"/>
              </a:rPr>
              <a:t>Göllesz</a:t>
            </a:r>
            <a:r>
              <a:rPr lang="hu-HU" dirty="0" smtClean="0">
                <a:latin typeface="+mj-lt"/>
              </a:rPr>
              <a:t>, Bárczi, Búzaszem Óvoda, Gárdonyi, Bencs</a:t>
            </a:r>
          </a:p>
          <a:p>
            <a:pPr marL="274320" indent="-274320" algn="just" fontAlgn="auto">
              <a:spcAft>
                <a:spcPts val="0"/>
              </a:spcAft>
              <a:buClr>
                <a:schemeClr val="accent3"/>
              </a:buClr>
              <a:buFont typeface="Wingdings 2"/>
              <a:buNone/>
              <a:defRPr/>
            </a:pPr>
            <a:r>
              <a:rPr lang="hu-HU" b="1" u="sng" dirty="0" smtClean="0">
                <a:latin typeface="+mj-lt"/>
              </a:rPr>
              <a:t>2.6. Pedagógiai szakszolgáltatások biztosítása</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ellátott szakszolgáltatási feladatok; a feladatellátás módja, formája; humán-erőforrási, infrastrukturális és tárgyi feltételrendszer jellemzői</a:t>
            </a:r>
          </a:p>
          <a:p>
            <a:pPr marL="274320" indent="-274320" algn="just" fontAlgn="auto">
              <a:spcAft>
                <a:spcPts val="0"/>
              </a:spcAft>
              <a:buClr>
                <a:schemeClr val="accent3"/>
              </a:buClr>
              <a:buFont typeface="Wingdings 2"/>
              <a:buNone/>
              <a:defRPr/>
            </a:pPr>
            <a:r>
              <a:rPr lang="hu-HU" dirty="0" smtClean="0">
                <a:latin typeface="+mj-lt"/>
              </a:rPr>
              <a:t>- Egységes Pedagógiai Szakszolgálat: feltételek javulása, de több a rászoruló gyermek, mint amennyit a szakemberlétszámmal el tudnak látni</a:t>
            </a:r>
          </a:p>
          <a:p>
            <a:pPr marL="274320" indent="-274320" fontAlgn="auto">
              <a:spcAft>
                <a:spcPts val="0"/>
              </a:spcAft>
              <a:buClr>
                <a:schemeClr val="accent3"/>
              </a:buClr>
              <a:buFont typeface="Wingdings 2"/>
              <a:buNone/>
              <a:defRPr/>
            </a:pPr>
            <a:endParaRPr lang="hu-HU" dirty="0"/>
          </a:p>
        </p:txBody>
      </p:sp>
      <p:sp>
        <p:nvSpPr>
          <p:cNvPr id="4" name="Dia számának helye 3"/>
          <p:cNvSpPr>
            <a:spLocks noGrp="1"/>
          </p:cNvSpPr>
          <p:nvPr>
            <p:ph type="sldNum" sz="quarter" idx="12"/>
          </p:nvPr>
        </p:nvSpPr>
        <p:spPr/>
        <p:txBody>
          <a:bodyPr/>
          <a:lstStyle/>
          <a:p>
            <a:pPr>
              <a:defRPr/>
            </a:pPr>
            <a:fld id="{6283579E-2806-4382-BD66-D2DFFA2AD99C}" type="slidenum">
              <a:rPr lang="hu-HU"/>
              <a:pPr>
                <a:defRPr/>
              </a:pPr>
              <a:t>28</a:t>
            </a:fld>
            <a:endParaRPr lang="hu-HU"/>
          </a:p>
        </p:txBody>
      </p:sp>
      <p:sp>
        <p:nvSpPr>
          <p:cNvPr id="5" name="Dátum helye 4"/>
          <p:cNvSpPr>
            <a:spLocks noGrp="1"/>
          </p:cNvSpPr>
          <p:nvPr>
            <p:ph type="dt" sz="quarter" idx="10"/>
          </p:nvPr>
        </p:nvSpPr>
        <p:spPr/>
        <p:txBody>
          <a:bodyPr/>
          <a:lstStyle/>
          <a:p>
            <a:pPr>
              <a:defRPr/>
            </a:pPr>
            <a:fld id="{6B132298-118F-44A1-849F-696AB31ED49E}" type="datetime1">
              <a:rPr lang="hu-HU"/>
              <a:pPr>
                <a:defRPr/>
              </a:pPr>
              <a:t>2012.05.06.</a:t>
            </a:fld>
            <a:endParaRPr lang="hu-HU"/>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981075"/>
            <a:ext cx="8229600" cy="1143000"/>
          </a:xfrm>
        </p:spPr>
        <p:txBody>
          <a:bodyPr>
            <a:normAutofit fontScale="90000"/>
          </a:bodyPr>
          <a:lstStyle/>
          <a:p>
            <a:pPr algn="ctr" fontAlgn="auto">
              <a:spcAft>
                <a:spcPts val="0"/>
              </a:spcAft>
              <a:defRPr/>
            </a:pPr>
            <a:r>
              <a:rPr lang="hu-HU" b="1" u="sng" dirty="0" smtClean="0"/>
              <a:t>2.7. Egyéb a kistérségben ellátott közoktatási feladatok biztosítása</a:t>
            </a:r>
            <a:r>
              <a:rPr lang="hu-HU" dirty="0" smtClean="0"/>
              <a:t/>
            </a:r>
            <a:br>
              <a:rPr lang="hu-HU" dirty="0" smtClean="0"/>
            </a:br>
            <a:endParaRPr lang="hu-HU" dirty="0"/>
          </a:p>
        </p:txBody>
      </p:sp>
      <p:sp>
        <p:nvSpPr>
          <p:cNvPr id="3" name="Tartalom helye 2"/>
          <p:cNvSpPr>
            <a:spLocks noGrp="1"/>
          </p:cNvSpPr>
          <p:nvPr>
            <p:ph idx="1"/>
          </p:nvPr>
        </p:nvSpPr>
        <p:spPr>
          <a:xfrm>
            <a:off x="457200" y="1935163"/>
            <a:ext cx="8229600" cy="4662487"/>
          </a:xfrm>
        </p:spPr>
        <p:txBody>
          <a:bodyPr>
            <a:normAutofit fontScale="62500" lnSpcReduction="20000"/>
          </a:bodyPr>
          <a:lstStyle/>
          <a:p>
            <a:pPr marL="274320" indent="-274320" algn="just" fontAlgn="auto">
              <a:spcAft>
                <a:spcPts val="0"/>
              </a:spcAft>
              <a:buClr>
                <a:schemeClr val="accent3"/>
              </a:buClr>
              <a:buFont typeface="Wingdings 2"/>
              <a:buNone/>
              <a:defRPr/>
            </a:pPr>
            <a:r>
              <a:rPr lang="hu-HU" sz="2900" b="1" dirty="0" smtClean="0">
                <a:latin typeface="+mj-lt"/>
              </a:rPr>
              <a:t>1</a:t>
            </a:r>
            <a:r>
              <a:rPr lang="hu-HU" sz="3200" b="1" dirty="0" smtClean="0">
                <a:latin typeface="+mj-lt"/>
              </a:rPr>
              <a:t>. Pedagógiai szakmai szolgáltatások biztosítása:</a:t>
            </a:r>
            <a:endParaRPr lang="hu-HU" sz="3200" dirty="0" smtClean="0">
              <a:latin typeface="+mj-lt"/>
            </a:endParaRPr>
          </a:p>
          <a:p>
            <a:pPr marL="274320" indent="-274320" algn="just" fontAlgn="auto">
              <a:spcAft>
                <a:spcPts val="0"/>
              </a:spcAft>
              <a:buClr>
                <a:schemeClr val="accent3"/>
              </a:buClr>
              <a:buFont typeface="Wingdings 2"/>
              <a:buNone/>
              <a:defRPr/>
            </a:pPr>
            <a:r>
              <a:rPr lang="hu-HU" sz="3200" dirty="0" smtClean="0">
                <a:latin typeface="+mj-lt"/>
              </a:rPr>
              <a:t>	- nem kötelező feladatellátása a </a:t>
            </a:r>
            <a:r>
              <a:rPr lang="hu-HU" sz="3200" dirty="0" err="1" smtClean="0">
                <a:latin typeface="+mj-lt"/>
              </a:rPr>
              <a:t>TKT-nak</a:t>
            </a:r>
            <a:endParaRPr lang="hu-HU" sz="3200" dirty="0" smtClean="0">
              <a:latin typeface="+mj-lt"/>
            </a:endParaRPr>
          </a:p>
          <a:p>
            <a:pPr marL="274320" indent="-274320" algn="just" fontAlgn="auto">
              <a:spcAft>
                <a:spcPts val="0"/>
              </a:spcAft>
              <a:buClr>
                <a:schemeClr val="accent3"/>
              </a:buClr>
              <a:buFont typeface="Wingdings 2"/>
              <a:buNone/>
              <a:defRPr/>
            </a:pPr>
            <a:r>
              <a:rPr lang="hu-HU" sz="3200" dirty="0" smtClean="0">
                <a:latin typeface="+mj-lt"/>
              </a:rPr>
              <a:t>	- a TKT munkacsoportjának közreműködése rendezvények, tanulmányi versenyek, továbbképzések szervezésében</a:t>
            </a:r>
          </a:p>
          <a:p>
            <a:pPr marL="274320" indent="-274320" algn="just" fontAlgn="auto">
              <a:spcAft>
                <a:spcPts val="0"/>
              </a:spcAft>
              <a:buClr>
                <a:schemeClr val="accent3"/>
              </a:buClr>
              <a:buFont typeface="Wingdings 2"/>
              <a:buNone/>
              <a:defRPr/>
            </a:pPr>
            <a:r>
              <a:rPr lang="hu-HU" sz="3200" dirty="0" smtClean="0">
                <a:latin typeface="+mj-lt"/>
              </a:rPr>
              <a:t>	- Pedagógiai Intézetet sem a NYITÖT, sem a kistérség településeinek önkormányzatai nem működtetnek (megyei fenntartásban működött a Szabolcs-Szatmár-Bereg Megyei Önkormányzat Megyei Pedagógiai, Közművelődési és Képzési Intézet)</a:t>
            </a:r>
          </a:p>
          <a:p>
            <a:pPr marL="274320" indent="-274320" algn="just" fontAlgn="auto">
              <a:spcAft>
                <a:spcPts val="0"/>
              </a:spcAft>
              <a:buClr>
                <a:schemeClr val="accent3"/>
              </a:buClr>
              <a:buFont typeface="Wingdings 2"/>
              <a:buNone/>
              <a:defRPr/>
            </a:pPr>
            <a:r>
              <a:rPr lang="hu-HU" sz="3200" b="1" dirty="0" smtClean="0">
                <a:latin typeface="+mj-lt"/>
              </a:rPr>
              <a:t>2. Alapfokú művészetoktatás biztosításának körülményei</a:t>
            </a:r>
            <a:endParaRPr lang="hu-HU" sz="3200" dirty="0" smtClean="0">
              <a:latin typeface="+mj-lt"/>
            </a:endParaRPr>
          </a:p>
          <a:p>
            <a:pPr marL="274320" indent="-274320" algn="just" fontAlgn="auto">
              <a:spcAft>
                <a:spcPts val="0"/>
              </a:spcAft>
              <a:buClr>
                <a:schemeClr val="accent3"/>
              </a:buClr>
              <a:buFont typeface="Wingdings 2"/>
              <a:buNone/>
              <a:defRPr/>
            </a:pPr>
            <a:r>
              <a:rPr lang="hu-HU" sz="3200" dirty="0" smtClean="0">
                <a:latin typeface="+mj-lt"/>
              </a:rPr>
              <a:t>- 12 intézmény alapító okirata tartalmaz alapfokú művészetoktatási feladatokat </a:t>
            </a:r>
          </a:p>
          <a:p>
            <a:pPr marL="274320" indent="-274320" algn="just" fontAlgn="auto">
              <a:spcAft>
                <a:spcPts val="0"/>
              </a:spcAft>
              <a:buClr>
                <a:schemeClr val="accent3"/>
              </a:buClr>
              <a:buFont typeface="Wingdings 2"/>
              <a:buNone/>
              <a:defRPr/>
            </a:pPr>
            <a:r>
              <a:rPr lang="hu-HU" sz="3200" dirty="0" smtClean="0">
                <a:latin typeface="+mj-lt"/>
              </a:rPr>
              <a:t>(ebből 1 </a:t>
            </a:r>
            <a:r>
              <a:rPr lang="hu-HU" sz="3200" dirty="0" err="1" smtClean="0">
                <a:latin typeface="+mj-lt"/>
              </a:rPr>
              <a:t>önk.-i</a:t>
            </a:r>
            <a:r>
              <a:rPr lang="hu-HU" sz="3200" dirty="0" smtClean="0">
                <a:latin typeface="+mj-lt"/>
              </a:rPr>
              <a:t> fenntartású, 6 közhasznú társaság, 3 alapítványi, 1 egyházi, 1 egyesületi)</a:t>
            </a:r>
          </a:p>
          <a:p>
            <a:pPr marL="274320" indent="-274320" algn="just" fontAlgn="auto">
              <a:spcAft>
                <a:spcPts val="0"/>
              </a:spcAft>
              <a:buClr>
                <a:schemeClr val="accent3"/>
              </a:buClr>
              <a:buFont typeface="Wingdings 2"/>
              <a:buNone/>
              <a:defRPr/>
            </a:pPr>
            <a:r>
              <a:rPr lang="hu-HU" sz="3200" b="1" dirty="0" smtClean="0">
                <a:latin typeface="+mj-lt"/>
              </a:rPr>
              <a:t>3. Munkaerő- gazdálkodási rendszer </a:t>
            </a:r>
            <a:r>
              <a:rPr lang="hu-HU" sz="3200" dirty="0" smtClean="0">
                <a:latin typeface="+mj-lt"/>
              </a:rPr>
              <a:t>(működtetése nem kötelező)</a:t>
            </a:r>
          </a:p>
          <a:p>
            <a:pPr marL="274320" indent="-274320" algn="just" fontAlgn="auto">
              <a:spcAft>
                <a:spcPts val="0"/>
              </a:spcAft>
              <a:buClr>
                <a:schemeClr val="accent3"/>
              </a:buClr>
              <a:buFont typeface="Wingdings 2"/>
              <a:buNone/>
              <a:defRPr/>
            </a:pPr>
            <a:r>
              <a:rPr lang="hu-HU" sz="3200" dirty="0" smtClean="0">
                <a:latin typeface="+mj-lt"/>
              </a:rPr>
              <a:t>- része a munkaerő-gazdálkodási terv és a munkaerő-gazdálkodási nyilvántartás</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09558607-D49F-4409-911C-F62FE66B1B9A}" type="slidenum">
              <a:rPr lang="hu-HU"/>
              <a:pPr>
                <a:defRPr/>
              </a:pPr>
              <a:t>29</a:t>
            </a:fld>
            <a:endParaRPr lang="hu-HU"/>
          </a:p>
        </p:txBody>
      </p:sp>
      <p:sp>
        <p:nvSpPr>
          <p:cNvPr id="5" name="Dátum helye 4"/>
          <p:cNvSpPr>
            <a:spLocks noGrp="1"/>
          </p:cNvSpPr>
          <p:nvPr>
            <p:ph type="dt" sz="quarter" idx="10"/>
          </p:nvPr>
        </p:nvSpPr>
        <p:spPr/>
        <p:txBody>
          <a:bodyPr/>
          <a:lstStyle/>
          <a:p>
            <a:pPr>
              <a:defRPr/>
            </a:pPr>
            <a:fld id="{798DE9CE-BE19-4D62-922C-8C22027B20C4}" type="datetime1">
              <a:rPr lang="hu-HU"/>
              <a:pPr>
                <a:defRPr/>
              </a:pPr>
              <a:t>2012.05.06.</a:t>
            </a:fld>
            <a:endParaRPr lang="hu-H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620713"/>
            <a:ext cx="8229600" cy="5703887"/>
          </a:xfrm>
        </p:spPr>
        <p:txBody>
          <a:bodyPr>
            <a:normAutofit/>
          </a:bodyPr>
          <a:lstStyle/>
          <a:p>
            <a:pPr marL="274320" indent="-274320" algn="just" fontAlgn="auto">
              <a:spcAft>
                <a:spcPts val="0"/>
              </a:spcAft>
              <a:buClr>
                <a:schemeClr val="accent3"/>
              </a:buClr>
              <a:buFont typeface="Wingdings 2"/>
              <a:buNone/>
              <a:defRPr/>
            </a:pPr>
            <a:r>
              <a:rPr lang="hu-HU" sz="2400" dirty="0" smtClean="0">
                <a:latin typeface="+mj-lt"/>
              </a:rPr>
              <a:t>	A közoktatás egész rendszerének működtetése az állam feladata, de a közoktatási szolgáltatások megszervezése és biztosítása az önkormányzat feladata.</a:t>
            </a:r>
          </a:p>
          <a:p>
            <a:pPr marL="274320" indent="-274320" fontAlgn="auto">
              <a:spcAft>
                <a:spcPts val="0"/>
              </a:spcAft>
              <a:buClr>
                <a:schemeClr val="accent3"/>
              </a:buClr>
              <a:buFont typeface="Wingdings 2"/>
              <a:buNone/>
              <a:defRPr/>
            </a:pPr>
            <a:r>
              <a:rPr lang="hu-HU" sz="2400" b="1" u="sng" dirty="0" smtClean="0">
                <a:latin typeface="+mj-lt"/>
              </a:rPr>
              <a:t>Önkormányzati közoktatási intézkedési terv fogalma (Ktv. 85.§):</a:t>
            </a:r>
            <a:endParaRPr lang="hu-HU" sz="2400" dirty="0" smtClean="0">
              <a:latin typeface="+mj-lt"/>
            </a:endParaRPr>
          </a:p>
          <a:p>
            <a:pPr marL="274320" indent="-274320" algn="just" fontAlgn="auto">
              <a:spcAft>
                <a:spcPts val="0"/>
              </a:spcAft>
              <a:buClr>
                <a:schemeClr val="accent3"/>
              </a:buClr>
              <a:buFont typeface="Wingdings 2"/>
              <a:buNone/>
              <a:defRPr/>
            </a:pPr>
            <a:r>
              <a:rPr lang="hu-HU" sz="2400" dirty="0" smtClean="0">
                <a:latin typeface="+mj-lt"/>
              </a:rPr>
              <a:t>	az önkormányzat közoktatási feladatainak megszervezéséhez szükséges önkormányzati döntés előkészítést szolgáló feladat-ellátási, intézményhálózat-működtetési és - fejlesztési terv.</a:t>
            </a:r>
          </a:p>
          <a:p>
            <a:pPr marL="640080" lvl="1" indent="-246888" algn="just" fontAlgn="auto">
              <a:spcAft>
                <a:spcPts val="0"/>
              </a:spcAft>
              <a:buClr>
                <a:schemeClr val="tx1"/>
              </a:buClr>
              <a:buFont typeface="Wingdings 2"/>
              <a:buChar char=""/>
              <a:defRPr/>
            </a:pPr>
            <a:r>
              <a:rPr lang="hu-HU" dirty="0" smtClean="0">
                <a:latin typeface="+mj-lt"/>
              </a:rPr>
              <a:t>ez segíti az önkormányzat közoktatással kapcsolatos döntéseinek meghozatalát</a:t>
            </a:r>
          </a:p>
          <a:p>
            <a:pPr marL="640080" lvl="1" indent="-246888" algn="just" fontAlgn="auto">
              <a:spcAft>
                <a:spcPts val="0"/>
              </a:spcAft>
              <a:buClr>
                <a:schemeClr val="tx1"/>
              </a:buClr>
              <a:buFont typeface="Wingdings 2"/>
              <a:buChar char=""/>
              <a:defRPr/>
            </a:pPr>
            <a:r>
              <a:rPr lang="hu-HU" dirty="0" smtClean="0">
                <a:latin typeface="+mj-lt"/>
              </a:rPr>
              <a:t>önállóan vagy más önkormányzattal közösen köteles közoktatási intézkedési tervet készíteni</a:t>
            </a:r>
          </a:p>
          <a:p>
            <a:pPr marL="640080" lvl="1" indent="-246888" algn="just" fontAlgn="auto">
              <a:spcAft>
                <a:spcPts val="0"/>
              </a:spcAft>
              <a:buClr>
                <a:schemeClr val="tx1"/>
              </a:buClr>
              <a:buFont typeface="Wingdings 2"/>
              <a:buChar char=""/>
              <a:defRPr/>
            </a:pPr>
            <a:r>
              <a:rPr lang="hu-HU" dirty="0" smtClean="0">
                <a:latin typeface="+mj-lt"/>
              </a:rPr>
              <a:t>figyelembe kell venni a megyei (fővárosi) fejlesztési tervet</a:t>
            </a:r>
          </a:p>
          <a:p>
            <a:pPr marL="640080" lvl="1" indent="-246888" algn="just" fontAlgn="auto">
              <a:spcAft>
                <a:spcPts val="0"/>
              </a:spcAft>
              <a:buClr>
                <a:schemeClr val="tx1"/>
              </a:buClr>
              <a:buFont typeface="Wingdings 2"/>
              <a:buChar char=""/>
              <a:defRPr/>
            </a:pPr>
            <a:r>
              <a:rPr lang="hu-HU" dirty="0" smtClean="0">
                <a:latin typeface="+mj-lt"/>
              </a:rPr>
              <a:t>követelmény: szakszerűség, törvényesség és gazdaságosság</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6314285D-5127-4C46-BA57-7A78E4AFDC84}" type="slidenum">
              <a:rPr lang="hu-HU"/>
              <a:pPr>
                <a:defRPr/>
              </a:pPr>
              <a:t>3</a:t>
            </a:fld>
            <a:endParaRPr lang="hu-HU"/>
          </a:p>
        </p:txBody>
      </p:sp>
      <p:sp>
        <p:nvSpPr>
          <p:cNvPr id="5" name="Dátum helye 4"/>
          <p:cNvSpPr>
            <a:spLocks noGrp="1"/>
          </p:cNvSpPr>
          <p:nvPr>
            <p:ph type="dt" sz="quarter" idx="10"/>
          </p:nvPr>
        </p:nvSpPr>
        <p:spPr/>
        <p:txBody>
          <a:bodyPr/>
          <a:lstStyle/>
          <a:p>
            <a:pPr>
              <a:defRPr/>
            </a:pPr>
            <a:fld id="{10D6FD04-80FB-42C9-BBFE-78577FD904CC}" type="datetime1">
              <a:rPr lang="hu-HU"/>
              <a:pPr>
                <a:defRPr/>
              </a:pPr>
              <a:t>2012.05.06.</a:t>
            </a:fld>
            <a:endParaRPr lang="hu-H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404813"/>
            <a:ext cx="8229600" cy="5919787"/>
          </a:xfrm>
        </p:spPr>
        <p:txBody>
          <a:bodyPr>
            <a:normAutofit/>
          </a:bodyPr>
          <a:lstStyle/>
          <a:p>
            <a:pPr marL="274320" indent="-274320" algn="just" fontAlgn="auto">
              <a:spcAft>
                <a:spcPts val="0"/>
              </a:spcAft>
              <a:buClr>
                <a:schemeClr val="accent3"/>
              </a:buClr>
              <a:buFont typeface="Wingdings 2"/>
              <a:buNone/>
              <a:defRPr/>
            </a:pPr>
            <a:r>
              <a:rPr lang="hu-HU" b="1" dirty="0" smtClean="0">
                <a:latin typeface="+mj-lt"/>
              </a:rPr>
              <a:t>4. Helyettesítési rendszer </a:t>
            </a:r>
            <a:r>
              <a:rPr lang="hu-HU" dirty="0" smtClean="0">
                <a:latin typeface="+mj-lt"/>
              </a:rPr>
              <a:t>(nem működik)</a:t>
            </a:r>
          </a:p>
          <a:p>
            <a:pPr marL="274320" indent="-274320" algn="just" fontAlgn="auto">
              <a:spcAft>
                <a:spcPts val="0"/>
              </a:spcAft>
              <a:buClr>
                <a:schemeClr val="accent3"/>
              </a:buClr>
              <a:buFont typeface="Wingdings 2"/>
              <a:buNone/>
              <a:defRPr/>
            </a:pPr>
            <a:r>
              <a:rPr lang="hu-HU" dirty="0" smtClean="0">
                <a:latin typeface="+mj-lt"/>
              </a:rPr>
              <a:t>- megoldása: részmunkaidős foglalkoztatással</a:t>
            </a:r>
          </a:p>
          <a:p>
            <a:pPr marL="274320" indent="-274320" algn="just" fontAlgn="auto">
              <a:spcAft>
                <a:spcPts val="0"/>
              </a:spcAft>
              <a:buClr>
                <a:schemeClr val="accent3"/>
              </a:buClr>
              <a:buFont typeface="Wingdings 2"/>
              <a:buNone/>
              <a:defRPr/>
            </a:pPr>
            <a:r>
              <a:rPr lang="hu-HU" dirty="0" smtClean="0">
                <a:latin typeface="+mj-lt"/>
              </a:rPr>
              <a:t>- lehetőség: utazó helyettesi hálózat megszervezése</a:t>
            </a:r>
          </a:p>
          <a:p>
            <a:pPr marL="274320" indent="-274320" algn="just" fontAlgn="auto">
              <a:spcAft>
                <a:spcPts val="0"/>
              </a:spcAft>
              <a:buClr>
                <a:schemeClr val="accent3"/>
              </a:buClr>
              <a:buFont typeface="Wingdings 2"/>
              <a:buNone/>
              <a:defRPr/>
            </a:pPr>
            <a:r>
              <a:rPr lang="hu-HU" b="1" dirty="0" smtClean="0">
                <a:latin typeface="+mj-lt"/>
              </a:rPr>
              <a:t>5. Felnőttoktatás- és képzés</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- 1 alapfokú oktatási intézmény foglalkozik általános iskolát el nem végzett felnőttek oktatásával</a:t>
            </a:r>
          </a:p>
          <a:p>
            <a:pPr marL="274320" indent="-274320" algn="just" fontAlgn="auto">
              <a:spcAft>
                <a:spcPts val="0"/>
              </a:spcAft>
              <a:buClr>
                <a:schemeClr val="accent3"/>
              </a:buClr>
              <a:buFont typeface="Wingdings 2"/>
              <a:buNone/>
              <a:defRPr/>
            </a:pPr>
            <a:r>
              <a:rPr lang="hu-HU" dirty="0" smtClean="0">
                <a:latin typeface="+mj-lt"/>
              </a:rPr>
              <a:t>- iskolarendszerű felnőttoktatás Nyíregyházán 6 középfokú intézmény bevonásával történik</a:t>
            </a:r>
          </a:p>
          <a:p>
            <a:pPr marL="274320" indent="-274320" algn="just" fontAlgn="auto">
              <a:spcAft>
                <a:spcPts val="0"/>
              </a:spcAft>
              <a:buClr>
                <a:schemeClr val="accent3"/>
              </a:buClr>
              <a:buFont typeface="Wingdings 2"/>
              <a:buNone/>
              <a:defRPr/>
            </a:pPr>
            <a:r>
              <a:rPr lang="hu-HU" b="1" dirty="0" smtClean="0">
                <a:latin typeface="+mj-lt"/>
              </a:rPr>
              <a:t>6. Iskolabusz- szolgáltatás rendszere</a:t>
            </a:r>
            <a:r>
              <a:rPr lang="hu-HU" dirty="0" smtClean="0">
                <a:latin typeface="+mj-lt"/>
              </a:rPr>
              <a:t> (nem működik)</a:t>
            </a:r>
          </a:p>
          <a:p>
            <a:pPr marL="274320" indent="-274320" algn="just" fontAlgn="auto">
              <a:spcAft>
                <a:spcPts val="0"/>
              </a:spcAft>
              <a:buClr>
                <a:schemeClr val="accent3"/>
              </a:buClr>
              <a:buFont typeface="Wingdings 2"/>
              <a:buNone/>
              <a:defRPr/>
            </a:pPr>
            <a:r>
              <a:rPr lang="hu-HU" dirty="0" smtClean="0">
                <a:latin typeface="+mj-lt"/>
              </a:rPr>
              <a:t>- Nyíregyháza felnőtt felügyelettel szervezetten utaztat külterületi lakott településről (</a:t>
            </a:r>
            <a:r>
              <a:rPr lang="hu-HU" dirty="0" err="1" smtClean="0">
                <a:latin typeface="+mj-lt"/>
              </a:rPr>
              <a:t>Mandabokor</a:t>
            </a:r>
            <a:r>
              <a:rPr lang="hu-HU" dirty="0" smtClean="0">
                <a:latin typeface="+mj-lt"/>
              </a:rPr>
              <a:t>, </a:t>
            </a:r>
            <a:r>
              <a:rPr lang="hu-HU" dirty="0" err="1" smtClean="0">
                <a:latin typeface="+mj-lt"/>
              </a:rPr>
              <a:t>Butyka</a:t>
            </a:r>
            <a:r>
              <a:rPr lang="hu-HU" dirty="0" smtClean="0">
                <a:latin typeface="+mj-lt"/>
              </a:rPr>
              <a:t>, Felsősima)</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0505426A-261B-47FD-9A13-542BA175CAF5}" type="slidenum">
              <a:rPr lang="hu-HU"/>
              <a:pPr>
                <a:defRPr/>
              </a:pPr>
              <a:t>30</a:t>
            </a:fld>
            <a:endParaRPr lang="hu-HU"/>
          </a:p>
        </p:txBody>
      </p:sp>
      <p:sp>
        <p:nvSpPr>
          <p:cNvPr id="5" name="Dátum helye 4"/>
          <p:cNvSpPr>
            <a:spLocks noGrp="1"/>
          </p:cNvSpPr>
          <p:nvPr>
            <p:ph type="dt" sz="quarter" idx="10"/>
          </p:nvPr>
        </p:nvSpPr>
        <p:spPr/>
        <p:txBody>
          <a:bodyPr/>
          <a:lstStyle/>
          <a:p>
            <a:pPr>
              <a:defRPr/>
            </a:pPr>
            <a:fld id="{E8D1DF80-B40F-48C0-9A77-6ECC50764EB4}" type="datetime1">
              <a:rPr lang="hu-HU"/>
              <a:pPr>
                <a:defRPr/>
              </a:pPr>
              <a:t>2012.05.06.</a:t>
            </a:fld>
            <a:endParaRPr lang="hu-H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ím 1"/>
          <p:cNvSpPr>
            <a:spLocks noGrp="1"/>
          </p:cNvSpPr>
          <p:nvPr>
            <p:ph type="title"/>
          </p:nvPr>
        </p:nvSpPr>
        <p:spPr>
          <a:xfrm>
            <a:off x="468313" y="549275"/>
            <a:ext cx="8229600" cy="1143000"/>
          </a:xfrm>
        </p:spPr>
        <p:txBody>
          <a:bodyPr/>
          <a:lstStyle/>
          <a:p>
            <a:pPr algn="ctr"/>
            <a:r>
              <a:rPr lang="hu-HU" sz="3200" b="1" u="sng" smtClean="0"/>
              <a:t>2.8. Nem állami, nem önkormányzati fenntartókkal történő együttműködés módjai</a:t>
            </a:r>
            <a:r>
              <a:rPr lang="hu-HU" sz="3200" smtClean="0"/>
              <a:t/>
            </a:r>
            <a:br>
              <a:rPr lang="hu-HU" sz="3200" smtClean="0"/>
            </a:br>
            <a:endParaRPr lang="hu-HU" sz="3200" smtClean="0"/>
          </a:p>
        </p:txBody>
      </p:sp>
      <p:sp>
        <p:nvSpPr>
          <p:cNvPr id="3" name="Tartalom helye 2"/>
          <p:cNvSpPr>
            <a:spLocks noGrp="1"/>
          </p:cNvSpPr>
          <p:nvPr>
            <p:ph idx="1"/>
          </p:nvPr>
        </p:nvSpPr>
        <p:spPr/>
        <p:txBody>
          <a:bodyPr>
            <a:normAutofit/>
          </a:bodyPr>
          <a:lstStyle/>
          <a:p>
            <a:pPr marL="274320" indent="-274320" algn="just" fontAlgn="auto">
              <a:spcAft>
                <a:spcPts val="0"/>
              </a:spcAft>
              <a:buClr>
                <a:schemeClr val="accent3"/>
              </a:buClr>
              <a:buFont typeface="Wingdings 2"/>
              <a:buNone/>
              <a:defRPr/>
            </a:pPr>
            <a:r>
              <a:rPr lang="hu-HU" sz="2200" dirty="0" smtClean="0">
                <a:latin typeface="+mj-lt"/>
              </a:rPr>
              <a:t>1. Nem önkormányzati fenntartású intézmények számottevő arányt képeznek</a:t>
            </a:r>
          </a:p>
          <a:p>
            <a:pPr marL="274320" indent="-274320" fontAlgn="auto">
              <a:spcAft>
                <a:spcPts val="0"/>
              </a:spcAft>
              <a:buClr>
                <a:schemeClr val="accent3"/>
              </a:buClr>
              <a:buFont typeface="Wingdings 2"/>
              <a:buNone/>
              <a:defRPr/>
            </a:pPr>
            <a:endParaRPr lang="hu-HU" dirty="0"/>
          </a:p>
        </p:txBody>
      </p:sp>
      <p:graphicFrame>
        <p:nvGraphicFramePr>
          <p:cNvPr id="4" name="Táblázat 3"/>
          <p:cNvGraphicFramePr>
            <a:graphicFrameLocks noGrp="1"/>
          </p:cNvGraphicFramePr>
          <p:nvPr/>
        </p:nvGraphicFramePr>
        <p:xfrm>
          <a:off x="900113" y="2781300"/>
          <a:ext cx="7343775" cy="3116263"/>
        </p:xfrm>
        <a:graphic>
          <a:graphicData uri="http://schemas.openxmlformats.org/drawingml/2006/table">
            <a:tbl>
              <a:tblPr firstRow="1" bandRow="1">
                <a:tableStyleId>{5C22544A-7EE6-4342-B048-85BDC9FD1C3A}</a:tableStyleId>
              </a:tblPr>
              <a:tblGrid>
                <a:gridCol w="1296144"/>
                <a:gridCol w="864097"/>
                <a:gridCol w="1036914"/>
                <a:gridCol w="864097"/>
                <a:gridCol w="950506"/>
                <a:gridCol w="843771"/>
                <a:gridCol w="744644"/>
                <a:gridCol w="744643"/>
              </a:tblGrid>
              <a:tr h="402972">
                <a:tc rowSpan="2">
                  <a:txBody>
                    <a:bodyPr/>
                    <a:lstStyle/>
                    <a:p>
                      <a:r>
                        <a:rPr kumimoji="0" lang="hu-HU" sz="1800" b="1" i="1" kern="1200" dirty="0" smtClean="0">
                          <a:solidFill>
                            <a:schemeClr val="lt1"/>
                          </a:solidFill>
                          <a:latin typeface="+mn-lt"/>
                          <a:ea typeface="+mn-ea"/>
                          <a:cs typeface="+mn-cs"/>
                        </a:rPr>
                        <a:t>Fenntartó</a:t>
                      </a:r>
                      <a:endParaRPr lang="hu-HU" dirty="0"/>
                    </a:p>
                  </a:txBody>
                  <a:tcPr>
                    <a:lnB w="12700" cap="flat" cmpd="sng" algn="ctr">
                      <a:solidFill>
                        <a:schemeClr val="tx1"/>
                      </a:solidFill>
                      <a:prstDash val="solid"/>
                      <a:round/>
                      <a:headEnd type="none" w="med" len="med"/>
                      <a:tailEnd type="none" w="med" len="med"/>
                    </a:lnB>
                  </a:tcPr>
                </a:tc>
                <a:tc gridSpan="7">
                  <a:txBody>
                    <a:bodyPr/>
                    <a:lstStyle/>
                    <a:p>
                      <a:pPr algn="ctr"/>
                      <a:r>
                        <a:rPr kumimoji="0" lang="hu-HU" sz="1800" b="1" i="1" kern="1200" dirty="0" smtClean="0">
                          <a:solidFill>
                            <a:schemeClr val="lt1"/>
                          </a:solidFill>
                          <a:latin typeface="+mn-lt"/>
                          <a:ea typeface="+mn-ea"/>
                          <a:cs typeface="+mn-cs"/>
                        </a:rPr>
                        <a:t>Közoktatási feladat-ellátás/intézménytípus</a:t>
                      </a:r>
                      <a:endParaRPr lang="hu-HU" dirty="0"/>
                    </a:p>
                  </a:txBody>
                  <a:tcPr>
                    <a:lnB w="12700" cap="flat" cmpd="sng" algn="ctr">
                      <a:solidFill>
                        <a:schemeClr val="tx1"/>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dirty="0"/>
                    </a:p>
                  </a:txBody>
                  <a:tcPr/>
                </a:tc>
              </a:tr>
              <a:tr h="339136">
                <a:tc vMerge="1">
                  <a:txBody>
                    <a:bodyPr/>
                    <a:lstStyle/>
                    <a:p>
                      <a:endParaRPr lang="hu-HU"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hu-HU" sz="1100" i="1">
                          <a:latin typeface="Calibri"/>
                          <a:ea typeface="Calibri"/>
                          <a:cs typeface="Times New Roman"/>
                        </a:rPr>
                        <a:t>óvoda</a:t>
                      </a:r>
                      <a:endParaRPr lang="hu-HU"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hu-HU" sz="1100" i="1">
                          <a:latin typeface="Calibri"/>
                          <a:ea typeface="Calibri"/>
                          <a:cs typeface="Times New Roman"/>
                        </a:rPr>
                        <a:t>ált.isk.</a:t>
                      </a:r>
                      <a:endParaRPr lang="hu-HU" sz="11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1000"/>
                        </a:spcAft>
                      </a:pPr>
                      <a:r>
                        <a:rPr lang="hu-HU" sz="1100" i="1">
                          <a:latin typeface="Calibri"/>
                          <a:ea typeface="Calibri"/>
                          <a:cs typeface="Times New Roman"/>
                        </a:rPr>
                        <a:t>AMI</a:t>
                      </a:r>
                      <a:endParaRPr lang="hu-HU" sz="11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1000"/>
                        </a:spcAft>
                      </a:pPr>
                      <a:r>
                        <a:rPr lang="hu-HU" sz="1100" i="1">
                          <a:latin typeface="Calibri"/>
                          <a:ea typeface="Calibri"/>
                          <a:cs typeface="Times New Roman"/>
                        </a:rPr>
                        <a:t>gimn.</a:t>
                      </a:r>
                      <a:endParaRPr lang="hu-HU" sz="11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1000"/>
                        </a:spcAft>
                      </a:pPr>
                      <a:r>
                        <a:rPr lang="hu-HU" sz="1100" i="1">
                          <a:latin typeface="Calibri"/>
                          <a:ea typeface="Calibri"/>
                          <a:cs typeface="Times New Roman"/>
                        </a:rPr>
                        <a:t>szk.isk.</a:t>
                      </a:r>
                      <a:endParaRPr lang="hu-HU" sz="11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1000"/>
                        </a:spcAft>
                      </a:pPr>
                      <a:r>
                        <a:rPr lang="hu-HU" sz="1100" i="1">
                          <a:latin typeface="Calibri"/>
                          <a:ea typeface="Calibri"/>
                          <a:cs typeface="Times New Roman"/>
                        </a:rPr>
                        <a:t>koll.</a:t>
                      </a:r>
                      <a:endParaRPr lang="hu-HU" sz="11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1000"/>
                        </a:spcAft>
                      </a:pPr>
                      <a:r>
                        <a:rPr lang="hu-HU" sz="1100" i="1" dirty="0" err="1">
                          <a:latin typeface="Calibri"/>
                          <a:ea typeface="Calibri"/>
                          <a:cs typeface="Times New Roman"/>
                        </a:rPr>
                        <a:t>p.szaksz</a:t>
                      </a:r>
                      <a:endParaRPr lang="hu-HU" sz="11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r>
              <a:tr h="339136">
                <a:tc>
                  <a:txBody>
                    <a:bodyPr/>
                    <a:lstStyle/>
                    <a:p>
                      <a:pPr algn="just">
                        <a:lnSpc>
                          <a:spcPct val="115000"/>
                        </a:lnSpc>
                        <a:spcAft>
                          <a:spcPts val="1000"/>
                        </a:spcAft>
                      </a:pPr>
                      <a:r>
                        <a:rPr lang="hu-HU" sz="1100">
                          <a:latin typeface="Calibri"/>
                          <a:ea typeface="Calibri"/>
                          <a:cs typeface="Times New Roman"/>
                        </a:rPr>
                        <a:t>Közalapítvány</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r>
              <a:tr h="339136">
                <a:tc>
                  <a:txBody>
                    <a:bodyPr/>
                    <a:lstStyle/>
                    <a:p>
                      <a:pPr algn="just">
                        <a:lnSpc>
                          <a:spcPct val="115000"/>
                        </a:lnSpc>
                        <a:spcAft>
                          <a:spcPts val="1000"/>
                        </a:spcAft>
                      </a:pPr>
                      <a:r>
                        <a:rPr lang="hu-HU" sz="1100">
                          <a:latin typeface="Calibri"/>
                          <a:ea typeface="Calibri"/>
                          <a:cs typeface="Times New Roman"/>
                        </a:rPr>
                        <a:t>Megyei Önkorm.</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r>
              <a:tr h="339136">
                <a:tc>
                  <a:txBody>
                    <a:bodyPr/>
                    <a:lstStyle/>
                    <a:p>
                      <a:pPr algn="just">
                        <a:lnSpc>
                          <a:spcPct val="115000"/>
                        </a:lnSpc>
                        <a:spcAft>
                          <a:spcPts val="1000"/>
                        </a:spcAft>
                      </a:pPr>
                      <a:r>
                        <a:rPr lang="hu-HU" sz="1100">
                          <a:latin typeface="Calibri"/>
                          <a:ea typeface="Calibri"/>
                          <a:cs typeface="Times New Roman"/>
                        </a:rPr>
                        <a:t>Alapítvány</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r>
              <a:tr h="339136">
                <a:tc>
                  <a:txBody>
                    <a:bodyPr/>
                    <a:lstStyle/>
                    <a:p>
                      <a:pPr algn="just">
                        <a:lnSpc>
                          <a:spcPct val="115000"/>
                        </a:lnSpc>
                        <a:spcAft>
                          <a:spcPts val="1000"/>
                        </a:spcAft>
                      </a:pPr>
                      <a:r>
                        <a:rPr lang="hu-HU" sz="1100">
                          <a:latin typeface="Calibri"/>
                          <a:ea typeface="Calibri"/>
                          <a:cs typeface="Times New Roman"/>
                        </a:rPr>
                        <a:t>Közhasznú Társ.</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r>
              <a:tr h="339136">
                <a:tc>
                  <a:txBody>
                    <a:bodyPr/>
                    <a:lstStyle/>
                    <a:p>
                      <a:pPr algn="just">
                        <a:lnSpc>
                          <a:spcPct val="115000"/>
                        </a:lnSpc>
                        <a:spcAft>
                          <a:spcPts val="1000"/>
                        </a:spcAft>
                      </a:pPr>
                      <a:r>
                        <a:rPr lang="hu-HU" sz="1100">
                          <a:latin typeface="Calibri"/>
                          <a:ea typeface="Calibri"/>
                          <a:cs typeface="Times New Roman"/>
                        </a:rPr>
                        <a:t>Egyházak</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hu-HU" sz="1100">
                          <a:latin typeface="Calibri"/>
                          <a:ea typeface="Calibri"/>
                          <a:cs typeface="Times New Roman"/>
                        </a:rPr>
                        <a:t>X</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r>
              <a:tr h="339136">
                <a:tc>
                  <a:txBody>
                    <a:bodyPr/>
                    <a:lstStyle/>
                    <a:p>
                      <a:pPr algn="just">
                        <a:lnSpc>
                          <a:spcPct val="115000"/>
                        </a:lnSpc>
                        <a:spcAft>
                          <a:spcPts val="1000"/>
                        </a:spcAft>
                      </a:pPr>
                      <a:r>
                        <a:rPr lang="hu-HU" sz="1100">
                          <a:latin typeface="Calibri"/>
                          <a:ea typeface="Calibri"/>
                          <a:cs typeface="Times New Roman"/>
                        </a:rPr>
                        <a:t>Nyíregyházi Főisk.</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r>
              <a:tr h="339136">
                <a:tc>
                  <a:txBody>
                    <a:bodyPr/>
                    <a:lstStyle/>
                    <a:p>
                      <a:pPr algn="just">
                        <a:lnSpc>
                          <a:spcPct val="115000"/>
                        </a:lnSpc>
                        <a:spcAft>
                          <a:spcPts val="1000"/>
                        </a:spcAft>
                      </a:pPr>
                      <a:r>
                        <a:rPr lang="hu-HU" sz="1100">
                          <a:latin typeface="Calibri"/>
                          <a:ea typeface="Calibri"/>
                          <a:cs typeface="Times New Roman"/>
                        </a:rPr>
                        <a:t>Egyesület</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1000"/>
                        </a:spcAft>
                      </a:pPr>
                      <a:r>
                        <a:rPr lang="hu-HU" sz="1100">
                          <a:latin typeface="Calibri"/>
                          <a:ea typeface="Calibri"/>
                          <a:cs typeface="Times New Roman"/>
                        </a:rPr>
                        <a:t>X</a:t>
                      </a:r>
                    </a:p>
                  </a:txBody>
                  <a:tcPr marL="68580" marR="68580"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dirty="0">
                        <a:latin typeface="Calibri"/>
                        <a:ea typeface="Calibri"/>
                        <a:cs typeface="Times New Roman"/>
                      </a:endParaRPr>
                    </a:p>
                  </a:txBody>
                  <a:tcPr marL="68580" marR="68580" marT="0" marB="0"/>
                </a:tc>
              </a:tr>
            </a:tbl>
          </a:graphicData>
        </a:graphic>
      </p:graphicFrame>
      <p:sp>
        <p:nvSpPr>
          <p:cNvPr id="5" name="Dia számának helye 4"/>
          <p:cNvSpPr>
            <a:spLocks noGrp="1"/>
          </p:cNvSpPr>
          <p:nvPr>
            <p:ph type="sldNum" sz="quarter" idx="12"/>
          </p:nvPr>
        </p:nvSpPr>
        <p:spPr/>
        <p:txBody>
          <a:bodyPr/>
          <a:lstStyle/>
          <a:p>
            <a:pPr>
              <a:defRPr/>
            </a:pPr>
            <a:fld id="{D913CB6B-94DF-40D5-8CE0-49F05037E704}" type="slidenum">
              <a:rPr lang="hu-HU"/>
              <a:pPr>
                <a:defRPr/>
              </a:pPr>
              <a:t>31</a:t>
            </a:fld>
            <a:endParaRPr lang="hu-HU"/>
          </a:p>
        </p:txBody>
      </p:sp>
      <p:sp>
        <p:nvSpPr>
          <p:cNvPr id="6" name="Dátum helye 5"/>
          <p:cNvSpPr>
            <a:spLocks noGrp="1"/>
          </p:cNvSpPr>
          <p:nvPr>
            <p:ph type="dt" sz="quarter" idx="10"/>
          </p:nvPr>
        </p:nvSpPr>
        <p:spPr/>
        <p:txBody>
          <a:bodyPr/>
          <a:lstStyle/>
          <a:p>
            <a:pPr>
              <a:defRPr/>
            </a:pPr>
            <a:fld id="{CB7EBB10-3E8C-4411-8345-5E50531671F3}" type="datetime1">
              <a:rPr lang="hu-HU"/>
              <a:pPr>
                <a:defRPr/>
              </a:pPr>
              <a:t>2012.05.06.</a:t>
            </a:fld>
            <a:endParaRPr lang="hu-HU"/>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913"/>
            <a:ext cx="8229600" cy="6135687"/>
          </a:xfrm>
        </p:spPr>
        <p:txBody>
          <a:bodyPr>
            <a:normAutofit/>
          </a:bodyPr>
          <a:lstStyle/>
          <a:p>
            <a:pPr marL="274320" indent="-274320" algn="ctr" fontAlgn="auto">
              <a:spcAft>
                <a:spcPts val="0"/>
              </a:spcAft>
              <a:buClr>
                <a:schemeClr val="accent3"/>
              </a:buClr>
              <a:buFont typeface="Wingdings 2"/>
              <a:buNone/>
              <a:defRPr/>
            </a:pPr>
            <a:r>
              <a:rPr lang="hu-HU" sz="2800" b="1" u="sng" dirty="0" smtClean="0"/>
              <a:t>2.9. Közoktatási esélyegyenlőségi helyzetelemzés</a:t>
            </a:r>
          </a:p>
          <a:p>
            <a:pPr marL="274320" indent="-274320" algn="just" fontAlgn="auto">
              <a:spcAft>
                <a:spcPts val="0"/>
              </a:spcAft>
              <a:buClr>
                <a:schemeClr val="accent3"/>
              </a:buClr>
              <a:buFont typeface="Wingdings 2"/>
              <a:buNone/>
              <a:defRPr/>
            </a:pPr>
            <a:r>
              <a:rPr lang="hu-HU" dirty="0" smtClean="0"/>
              <a:t>- </a:t>
            </a:r>
            <a:r>
              <a:rPr lang="hu-HU" dirty="0" smtClean="0">
                <a:latin typeface="+mj-lt"/>
              </a:rPr>
              <a:t>a kistérség vonatkozásában a közeljövőben el kell készíteni</a:t>
            </a:r>
          </a:p>
          <a:p>
            <a:pPr marL="274320" indent="-274320" fontAlgn="auto">
              <a:spcAft>
                <a:spcPts val="0"/>
              </a:spcAft>
              <a:buClr>
                <a:schemeClr val="accent3"/>
              </a:buClr>
              <a:buFont typeface="Wingdings 2"/>
              <a:buChar char=""/>
              <a:defRPr/>
            </a:pPr>
            <a:endParaRPr lang="hu-HU" dirty="0"/>
          </a:p>
        </p:txBody>
      </p:sp>
      <p:graphicFrame>
        <p:nvGraphicFramePr>
          <p:cNvPr id="6" name="Táblázat 5"/>
          <p:cNvGraphicFramePr>
            <a:graphicFrameLocks noGrp="1"/>
          </p:cNvGraphicFramePr>
          <p:nvPr/>
        </p:nvGraphicFramePr>
        <p:xfrm>
          <a:off x="1258888" y="1989138"/>
          <a:ext cx="6745287" cy="4319587"/>
        </p:xfrm>
        <a:graphic>
          <a:graphicData uri="http://schemas.openxmlformats.org/drawingml/2006/table">
            <a:tbl>
              <a:tblPr firstRow="1" bandRow="1">
                <a:tableStyleId>{5C22544A-7EE6-4342-B048-85BDC9FD1C3A}</a:tableStyleId>
              </a:tblPr>
              <a:tblGrid>
                <a:gridCol w="1686018"/>
                <a:gridCol w="1686018"/>
                <a:gridCol w="1686018"/>
                <a:gridCol w="1686018"/>
              </a:tblGrid>
              <a:tr h="392771">
                <a:tc>
                  <a:txBody>
                    <a:bodyPr/>
                    <a:lstStyle/>
                    <a:p>
                      <a:pPr algn="ctr">
                        <a:lnSpc>
                          <a:spcPct val="115000"/>
                        </a:lnSpc>
                        <a:spcAft>
                          <a:spcPts val="1000"/>
                        </a:spcAft>
                      </a:pPr>
                      <a:r>
                        <a:rPr lang="hu-HU" sz="1100" i="1" dirty="0">
                          <a:latin typeface="Calibri"/>
                          <a:ea typeface="Calibri"/>
                          <a:cs typeface="Times New Roman"/>
                        </a:rPr>
                        <a:t>Település</a:t>
                      </a:r>
                      <a:endParaRPr lang="hu-HU" sz="1100" dirty="0">
                        <a:latin typeface="Calibri"/>
                        <a:ea typeface="Calibri"/>
                        <a:cs typeface="Times New Roman"/>
                      </a:endParaRPr>
                    </a:p>
                  </a:txBody>
                  <a:tcPr marL="68580" marR="68580" marT="0" marB="0"/>
                </a:tc>
                <a:tc>
                  <a:txBody>
                    <a:bodyPr/>
                    <a:lstStyle/>
                    <a:p>
                      <a:pPr algn="ctr">
                        <a:lnSpc>
                          <a:spcPct val="115000"/>
                        </a:lnSpc>
                        <a:spcAft>
                          <a:spcPts val="1000"/>
                        </a:spcAft>
                      </a:pPr>
                      <a:r>
                        <a:rPr lang="hu-HU" sz="1100" i="1">
                          <a:latin typeface="Calibri"/>
                          <a:ea typeface="Calibri"/>
                          <a:cs typeface="Times New Roman"/>
                        </a:rPr>
                        <a:t>Készült helyzetelemzés</a:t>
                      </a: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r>
                        <a:rPr lang="hu-HU" sz="1100" i="1" dirty="0">
                          <a:latin typeface="Calibri"/>
                          <a:ea typeface="Calibri"/>
                          <a:cs typeface="Times New Roman"/>
                        </a:rPr>
                        <a:t>Készült program</a:t>
                      </a:r>
                      <a:endParaRPr lang="hu-HU" sz="1100" dirty="0">
                        <a:latin typeface="Calibri"/>
                        <a:ea typeface="Calibri"/>
                        <a:cs typeface="Times New Roman"/>
                      </a:endParaRPr>
                    </a:p>
                  </a:txBody>
                  <a:tcPr marL="68580" marR="68580" marT="0" marB="0"/>
                </a:tc>
                <a:tc>
                  <a:txBody>
                    <a:bodyPr/>
                    <a:lstStyle/>
                    <a:p>
                      <a:pPr algn="ctr">
                        <a:lnSpc>
                          <a:spcPct val="115000"/>
                        </a:lnSpc>
                        <a:spcAft>
                          <a:spcPts val="1000"/>
                        </a:spcAft>
                      </a:pPr>
                      <a:r>
                        <a:rPr lang="hu-HU" sz="1100" i="1">
                          <a:latin typeface="Calibri"/>
                          <a:ea typeface="Calibri"/>
                          <a:cs typeface="Times New Roman"/>
                        </a:rPr>
                        <a:t>Hivatkozás</a:t>
                      </a:r>
                      <a:endParaRPr lang="hu-HU" sz="1100">
                        <a:latin typeface="Calibri"/>
                        <a:ea typeface="Calibri"/>
                        <a:cs typeface="Times New Roman"/>
                      </a:endParaRPr>
                    </a:p>
                  </a:txBody>
                  <a:tcPr marL="68580" marR="68580" marT="0" marB="0"/>
                </a:tc>
              </a:tr>
              <a:tr h="392771">
                <a:tc>
                  <a:txBody>
                    <a:bodyPr/>
                    <a:lstStyle/>
                    <a:p>
                      <a:pPr>
                        <a:lnSpc>
                          <a:spcPct val="115000"/>
                        </a:lnSpc>
                        <a:spcAft>
                          <a:spcPts val="1000"/>
                        </a:spcAft>
                      </a:pPr>
                      <a:r>
                        <a:rPr lang="hu-HU" sz="1100">
                          <a:latin typeface="Calibri"/>
                          <a:ea typeface="Calibri"/>
                          <a:cs typeface="Times New Roman"/>
                        </a:rPr>
                        <a:t>Nyíregyháza</a:t>
                      </a:r>
                    </a:p>
                  </a:txBody>
                  <a:tcPr marL="68580" marR="68580" marT="0" marB="0"/>
                </a:tc>
                <a:tc>
                  <a:txBody>
                    <a:bodyPr/>
                    <a:lstStyle/>
                    <a:p>
                      <a:pPr algn="ctr">
                        <a:lnSpc>
                          <a:spcPct val="115000"/>
                        </a:lnSpc>
                        <a:spcAft>
                          <a:spcPts val="1000"/>
                        </a:spcAft>
                      </a:pPr>
                      <a:r>
                        <a:rPr lang="hu-HU" sz="1100" dirty="0">
                          <a:latin typeface="Calibri"/>
                          <a:ea typeface="Calibri"/>
                          <a:cs typeface="Times New Roman"/>
                        </a:rPr>
                        <a:t>X</a:t>
                      </a:r>
                    </a:p>
                  </a:txBody>
                  <a:tcPr marL="68580" marR="68580" marT="0" marB="0"/>
                </a:tc>
                <a:tc>
                  <a:txBody>
                    <a:bodyPr/>
                    <a:lstStyle/>
                    <a:p>
                      <a:pPr algn="ctr">
                        <a:lnSpc>
                          <a:spcPct val="115000"/>
                        </a:lnSpc>
                        <a:spcAft>
                          <a:spcPts val="1000"/>
                        </a:spcAft>
                      </a:pPr>
                      <a:r>
                        <a:rPr lang="hu-HU" sz="1100">
                          <a:latin typeface="Calibri"/>
                          <a:ea typeface="Calibri"/>
                          <a:cs typeface="Times New Roman"/>
                        </a:rPr>
                        <a:t>folyamatban</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r>
              <a:tr h="392771">
                <a:tc>
                  <a:txBody>
                    <a:bodyPr/>
                    <a:lstStyle/>
                    <a:p>
                      <a:pPr>
                        <a:lnSpc>
                          <a:spcPct val="115000"/>
                        </a:lnSpc>
                        <a:spcAft>
                          <a:spcPts val="1000"/>
                        </a:spcAft>
                      </a:pPr>
                      <a:r>
                        <a:rPr lang="hu-HU" sz="1100">
                          <a:latin typeface="Calibri"/>
                          <a:ea typeface="Calibri"/>
                          <a:cs typeface="Times New Roman"/>
                        </a:rPr>
                        <a:t>Kálmánháza</a:t>
                      </a:r>
                    </a:p>
                  </a:txBody>
                  <a:tcPr marL="68580" marR="68580" marT="0" marB="0"/>
                </a:tc>
                <a:tc>
                  <a:txBody>
                    <a:bodyPr/>
                    <a:lstStyle/>
                    <a:p>
                      <a:pPr algn="ctr">
                        <a:lnSpc>
                          <a:spcPct val="115000"/>
                        </a:lnSpc>
                        <a:spcAft>
                          <a:spcPts val="1000"/>
                        </a:spcAft>
                      </a:pPr>
                      <a:r>
                        <a:rPr lang="hu-HU" sz="1100" dirty="0">
                          <a:latin typeface="Calibri"/>
                          <a:ea typeface="Calibri"/>
                          <a:cs typeface="Times New Roman"/>
                        </a:rPr>
                        <a:t>X</a:t>
                      </a:r>
                    </a:p>
                  </a:txBody>
                  <a:tcPr marL="68580" marR="68580" marT="0" marB="0"/>
                </a:tc>
                <a:tc>
                  <a:txBody>
                    <a:bodyPr/>
                    <a:lstStyle/>
                    <a:p>
                      <a:pPr algn="ctr">
                        <a:lnSpc>
                          <a:spcPct val="115000"/>
                        </a:lnSpc>
                        <a:spcAft>
                          <a:spcPts val="1000"/>
                        </a:spcAft>
                      </a:pPr>
                      <a:r>
                        <a:rPr lang="hu-HU" sz="1100">
                          <a:latin typeface="Calibri"/>
                          <a:ea typeface="Calibri"/>
                          <a:cs typeface="Times New Roman"/>
                        </a:rPr>
                        <a:t>folyamatban</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r>
              <a:tr h="392771">
                <a:tc>
                  <a:txBody>
                    <a:bodyPr/>
                    <a:lstStyle/>
                    <a:p>
                      <a:pPr>
                        <a:lnSpc>
                          <a:spcPct val="115000"/>
                        </a:lnSpc>
                        <a:spcAft>
                          <a:spcPts val="1000"/>
                        </a:spcAft>
                      </a:pPr>
                      <a:r>
                        <a:rPr lang="hu-HU" sz="1100">
                          <a:latin typeface="Calibri"/>
                          <a:ea typeface="Calibri"/>
                          <a:cs typeface="Times New Roman"/>
                        </a:rPr>
                        <a:t>Kótaj</a:t>
                      </a: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r>
                        <a:rPr lang="hu-HU" sz="1100">
                          <a:latin typeface="Calibri"/>
                          <a:ea typeface="Calibri"/>
                          <a:cs typeface="Times New Roman"/>
                        </a:rPr>
                        <a:t>Elfogadva: 2008. 01. 24.</a:t>
                      </a:r>
                    </a:p>
                  </a:txBody>
                  <a:tcPr marL="68580" marR="68580" marT="0" marB="0"/>
                </a:tc>
              </a:tr>
              <a:tr h="392771">
                <a:tc>
                  <a:txBody>
                    <a:bodyPr/>
                    <a:lstStyle/>
                    <a:p>
                      <a:pPr>
                        <a:lnSpc>
                          <a:spcPct val="115000"/>
                        </a:lnSpc>
                        <a:spcAft>
                          <a:spcPts val="1000"/>
                        </a:spcAft>
                      </a:pPr>
                      <a:r>
                        <a:rPr lang="hu-HU" sz="1100">
                          <a:latin typeface="Calibri"/>
                          <a:ea typeface="Calibri"/>
                          <a:cs typeface="Times New Roman"/>
                        </a:rPr>
                        <a:t>Nagycserkesz</a:t>
                      </a: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r>
              <a:tr h="392771">
                <a:tc>
                  <a:txBody>
                    <a:bodyPr/>
                    <a:lstStyle/>
                    <a:p>
                      <a:pPr>
                        <a:lnSpc>
                          <a:spcPct val="115000"/>
                        </a:lnSpc>
                        <a:spcAft>
                          <a:spcPts val="1000"/>
                        </a:spcAft>
                      </a:pPr>
                      <a:r>
                        <a:rPr lang="hu-HU" sz="1100">
                          <a:latin typeface="Calibri"/>
                          <a:ea typeface="Calibri"/>
                          <a:cs typeface="Times New Roman"/>
                        </a:rPr>
                        <a:t>Napkor</a:t>
                      </a: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r>
                        <a:rPr lang="hu-HU" sz="1100">
                          <a:latin typeface="Calibri"/>
                          <a:ea typeface="Calibri"/>
                          <a:cs typeface="Times New Roman"/>
                        </a:rPr>
                        <a:t>folyamatban</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r>
              <a:tr h="392771">
                <a:tc>
                  <a:txBody>
                    <a:bodyPr/>
                    <a:lstStyle/>
                    <a:p>
                      <a:pPr>
                        <a:lnSpc>
                          <a:spcPct val="115000"/>
                        </a:lnSpc>
                        <a:spcAft>
                          <a:spcPts val="1000"/>
                        </a:spcAft>
                      </a:pPr>
                      <a:r>
                        <a:rPr lang="hu-HU" sz="1100">
                          <a:latin typeface="Calibri"/>
                          <a:ea typeface="Calibri"/>
                          <a:cs typeface="Times New Roman"/>
                        </a:rPr>
                        <a:t>Nyírpazony</a:t>
                      </a:r>
                    </a:p>
                  </a:txBody>
                  <a:tcPr marL="68580" marR="68580" marT="0" marB="0"/>
                </a:tc>
                <a:tc>
                  <a:txBody>
                    <a:bodyPr/>
                    <a:lstStyle/>
                    <a:p>
                      <a:pPr algn="ctr">
                        <a:lnSpc>
                          <a:spcPct val="115000"/>
                        </a:lnSpc>
                        <a:spcAft>
                          <a:spcPts val="1000"/>
                        </a:spcAft>
                      </a:pPr>
                      <a:r>
                        <a:rPr lang="hu-HU" sz="1100">
                          <a:latin typeface="Calibri"/>
                          <a:ea typeface="Calibri"/>
                          <a:cs typeface="Times New Roman"/>
                        </a:rPr>
                        <a:t>-</a:t>
                      </a:r>
                    </a:p>
                  </a:txBody>
                  <a:tcPr marL="68580" marR="68580" marT="0" marB="0"/>
                </a:tc>
                <a:tc>
                  <a:txBody>
                    <a:bodyPr/>
                    <a:lstStyle/>
                    <a:p>
                      <a:pPr algn="ctr">
                        <a:lnSpc>
                          <a:spcPct val="115000"/>
                        </a:lnSpc>
                        <a:spcAft>
                          <a:spcPts val="1000"/>
                        </a:spcAft>
                      </a:pPr>
                      <a:r>
                        <a:rPr lang="hu-HU" sz="1100">
                          <a:latin typeface="Calibri"/>
                          <a:ea typeface="Calibri"/>
                          <a:cs typeface="Times New Roman"/>
                        </a:rPr>
                        <a:t>-</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r>
              <a:tr h="392771">
                <a:tc>
                  <a:txBody>
                    <a:bodyPr/>
                    <a:lstStyle/>
                    <a:p>
                      <a:pPr>
                        <a:lnSpc>
                          <a:spcPct val="115000"/>
                        </a:lnSpc>
                        <a:spcAft>
                          <a:spcPts val="1000"/>
                        </a:spcAft>
                      </a:pPr>
                      <a:r>
                        <a:rPr lang="hu-HU" sz="1100">
                          <a:latin typeface="Calibri"/>
                          <a:ea typeface="Calibri"/>
                          <a:cs typeface="Times New Roman"/>
                        </a:rPr>
                        <a:t>Nyírtelek </a:t>
                      </a:r>
                    </a:p>
                  </a:txBody>
                  <a:tcPr marL="68580" marR="68580" marT="0" marB="0"/>
                </a:tc>
                <a:tc>
                  <a:txBody>
                    <a:bodyPr/>
                    <a:lstStyle/>
                    <a:p>
                      <a:pPr algn="ctr">
                        <a:lnSpc>
                          <a:spcPct val="115000"/>
                        </a:lnSpc>
                        <a:spcAft>
                          <a:spcPts val="1000"/>
                        </a:spcAft>
                      </a:pPr>
                      <a:r>
                        <a:rPr lang="hu-HU" sz="1100">
                          <a:latin typeface="Calibri"/>
                          <a:ea typeface="Calibri"/>
                          <a:cs typeface="Times New Roman"/>
                        </a:rPr>
                        <a:t>X</a:t>
                      </a:r>
                    </a:p>
                  </a:txBody>
                  <a:tcPr marL="68580" marR="68580" marT="0" marB="0"/>
                </a:tc>
                <a:tc>
                  <a:txBody>
                    <a:bodyPr/>
                    <a:lstStyle/>
                    <a:p>
                      <a:pPr algn="ctr">
                        <a:lnSpc>
                          <a:spcPct val="115000"/>
                        </a:lnSpc>
                        <a:spcAft>
                          <a:spcPts val="1000"/>
                        </a:spcAft>
                      </a:pPr>
                      <a:r>
                        <a:rPr lang="hu-HU" sz="1100">
                          <a:latin typeface="Calibri"/>
                          <a:ea typeface="Calibri"/>
                          <a:cs typeface="Times New Roman"/>
                        </a:rPr>
                        <a:t>folyamatban</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r>
              <a:tr h="392771">
                <a:tc>
                  <a:txBody>
                    <a:bodyPr/>
                    <a:lstStyle/>
                    <a:p>
                      <a:pPr>
                        <a:lnSpc>
                          <a:spcPct val="115000"/>
                        </a:lnSpc>
                        <a:spcAft>
                          <a:spcPts val="1000"/>
                        </a:spcAft>
                      </a:pPr>
                      <a:r>
                        <a:rPr lang="hu-HU" sz="1100">
                          <a:latin typeface="Calibri"/>
                          <a:ea typeface="Calibri"/>
                          <a:cs typeface="Times New Roman"/>
                        </a:rPr>
                        <a:t>Nyírtura </a:t>
                      </a:r>
                    </a:p>
                  </a:txBody>
                  <a:tcPr marL="68580" marR="68580" marT="0" marB="0"/>
                </a:tc>
                <a:tc>
                  <a:txBody>
                    <a:bodyPr/>
                    <a:lstStyle/>
                    <a:p>
                      <a:pPr algn="ctr">
                        <a:lnSpc>
                          <a:spcPct val="115000"/>
                        </a:lnSpc>
                        <a:spcAft>
                          <a:spcPts val="1000"/>
                        </a:spcAft>
                      </a:pPr>
                      <a:r>
                        <a:rPr lang="hu-HU" sz="1100">
                          <a:latin typeface="Calibri"/>
                          <a:ea typeface="Calibri"/>
                          <a:cs typeface="Times New Roman"/>
                        </a:rPr>
                        <a:t>-</a:t>
                      </a:r>
                    </a:p>
                  </a:txBody>
                  <a:tcPr marL="68580" marR="68580" marT="0" marB="0"/>
                </a:tc>
                <a:tc>
                  <a:txBody>
                    <a:bodyPr/>
                    <a:lstStyle/>
                    <a:p>
                      <a:pPr algn="ctr">
                        <a:lnSpc>
                          <a:spcPct val="115000"/>
                        </a:lnSpc>
                        <a:spcAft>
                          <a:spcPts val="1000"/>
                        </a:spcAft>
                      </a:pPr>
                      <a:r>
                        <a:rPr lang="hu-HU" sz="1100">
                          <a:latin typeface="Calibri"/>
                          <a:ea typeface="Calibri"/>
                          <a:cs typeface="Times New Roman"/>
                        </a:rPr>
                        <a:t>-</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r>
              <a:tr h="392771">
                <a:tc>
                  <a:txBody>
                    <a:bodyPr/>
                    <a:lstStyle/>
                    <a:p>
                      <a:pPr>
                        <a:lnSpc>
                          <a:spcPct val="115000"/>
                        </a:lnSpc>
                        <a:spcAft>
                          <a:spcPts val="1000"/>
                        </a:spcAft>
                      </a:pPr>
                      <a:r>
                        <a:rPr lang="hu-HU" sz="1100">
                          <a:latin typeface="Calibri"/>
                          <a:ea typeface="Calibri"/>
                          <a:cs typeface="Times New Roman"/>
                        </a:rPr>
                        <a:t>Sényő</a:t>
                      </a:r>
                    </a:p>
                  </a:txBody>
                  <a:tcPr marL="68580" marR="68580" marT="0" marB="0"/>
                </a:tc>
                <a:tc>
                  <a:txBody>
                    <a:bodyPr/>
                    <a:lstStyle/>
                    <a:p>
                      <a:pPr algn="ctr">
                        <a:lnSpc>
                          <a:spcPct val="115000"/>
                        </a:lnSpc>
                        <a:spcAft>
                          <a:spcPts val="1000"/>
                        </a:spcAft>
                      </a:pPr>
                      <a:r>
                        <a:rPr lang="hu-HU" sz="1100">
                          <a:latin typeface="Calibri"/>
                          <a:ea typeface="Calibri"/>
                          <a:cs typeface="Times New Roman"/>
                        </a:rPr>
                        <a:t>nincs adat</a:t>
                      </a:r>
                    </a:p>
                  </a:txBody>
                  <a:tcPr marL="68580" marR="68580" marT="0" marB="0"/>
                </a:tc>
                <a:tc>
                  <a:txBody>
                    <a:bodyPr/>
                    <a:lstStyle/>
                    <a:p>
                      <a:pPr algn="ctr">
                        <a:lnSpc>
                          <a:spcPct val="115000"/>
                        </a:lnSpc>
                        <a:spcAft>
                          <a:spcPts val="1000"/>
                        </a:spcAft>
                      </a:pPr>
                      <a:r>
                        <a:rPr lang="hu-HU" sz="1100">
                          <a:latin typeface="Calibri"/>
                          <a:ea typeface="Calibri"/>
                          <a:cs typeface="Times New Roman"/>
                        </a:rPr>
                        <a:t>nincs adat</a:t>
                      </a:r>
                    </a:p>
                  </a:txBody>
                  <a:tcPr marL="68580" marR="68580" marT="0" marB="0"/>
                </a:tc>
                <a:tc>
                  <a:txBody>
                    <a:bodyPr/>
                    <a:lstStyle/>
                    <a:p>
                      <a:pPr algn="ctr">
                        <a:lnSpc>
                          <a:spcPct val="115000"/>
                        </a:lnSpc>
                        <a:spcAft>
                          <a:spcPts val="1000"/>
                        </a:spcAft>
                      </a:pPr>
                      <a:endParaRPr lang="hu-HU" sz="1100">
                        <a:latin typeface="Calibri"/>
                        <a:ea typeface="Calibri"/>
                        <a:cs typeface="Times New Roman"/>
                      </a:endParaRPr>
                    </a:p>
                  </a:txBody>
                  <a:tcPr marL="68580" marR="68580" marT="0" marB="0"/>
                </a:tc>
              </a:tr>
              <a:tr h="392771">
                <a:tc>
                  <a:txBody>
                    <a:bodyPr/>
                    <a:lstStyle/>
                    <a:p>
                      <a:pPr>
                        <a:lnSpc>
                          <a:spcPct val="115000"/>
                        </a:lnSpc>
                        <a:spcAft>
                          <a:spcPts val="1000"/>
                        </a:spcAft>
                      </a:pPr>
                      <a:r>
                        <a:rPr lang="hu-HU" sz="1100" b="1">
                          <a:latin typeface="Calibri"/>
                          <a:ea typeface="Calibri"/>
                          <a:cs typeface="Times New Roman"/>
                        </a:rPr>
                        <a:t>Összesen</a:t>
                      </a: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r>
                        <a:rPr lang="hu-HU" sz="1100" b="1">
                          <a:latin typeface="Calibri"/>
                          <a:ea typeface="Calibri"/>
                          <a:cs typeface="Times New Roman"/>
                        </a:rPr>
                        <a:t>6</a:t>
                      </a: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r>
                        <a:rPr lang="hu-HU" sz="1100" b="1">
                          <a:latin typeface="Calibri"/>
                          <a:ea typeface="Calibri"/>
                          <a:cs typeface="Times New Roman"/>
                        </a:rPr>
                        <a:t>2</a:t>
                      </a:r>
                      <a:endParaRPr lang="hu-HU" sz="1100">
                        <a:latin typeface="Calibri"/>
                        <a:ea typeface="Calibri"/>
                        <a:cs typeface="Times New Roman"/>
                      </a:endParaRPr>
                    </a:p>
                  </a:txBody>
                  <a:tcPr marL="68580" marR="68580" marT="0" marB="0"/>
                </a:tc>
                <a:tc>
                  <a:txBody>
                    <a:bodyPr/>
                    <a:lstStyle/>
                    <a:p>
                      <a:pPr algn="ctr">
                        <a:lnSpc>
                          <a:spcPct val="115000"/>
                        </a:lnSpc>
                        <a:spcAft>
                          <a:spcPts val="1000"/>
                        </a:spcAft>
                      </a:pPr>
                      <a:endParaRPr lang="hu-HU" sz="1100" dirty="0">
                        <a:latin typeface="Calibri"/>
                        <a:ea typeface="Calibri"/>
                        <a:cs typeface="Times New Roman"/>
                      </a:endParaRPr>
                    </a:p>
                  </a:txBody>
                  <a:tcPr marL="68580" marR="68580" marT="0" marB="0"/>
                </a:tc>
              </a:tr>
            </a:tbl>
          </a:graphicData>
        </a:graphic>
      </p:graphicFrame>
      <p:sp>
        <p:nvSpPr>
          <p:cNvPr id="4" name="Dia számának helye 3"/>
          <p:cNvSpPr>
            <a:spLocks noGrp="1"/>
          </p:cNvSpPr>
          <p:nvPr>
            <p:ph type="sldNum" sz="quarter" idx="12"/>
          </p:nvPr>
        </p:nvSpPr>
        <p:spPr/>
        <p:txBody>
          <a:bodyPr/>
          <a:lstStyle/>
          <a:p>
            <a:pPr>
              <a:defRPr/>
            </a:pPr>
            <a:fld id="{D11B5F1F-7D9C-43D9-AFCB-404D7923FE0B}" type="slidenum">
              <a:rPr lang="hu-HU"/>
              <a:pPr>
                <a:defRPr/>
              </a:pPr>
              <a:t>32</a:t>
            </a:fld>
            <a:endParaRPr lang="hu-HU"/>
          </a:p>
        </p:txBody>
      </p:sp>
      <p:sp>
        <p:nvSpPr>
          <p:cNvPr id="5" name="Dátum helye 4"/>
          <p:cNvSpPr>
            <a:spLocks noGrp="1"/>
          </p:cNvSpPr>
          <p:nvPr>
            <p:ph type="dt" sz="quarter" idx="10"/>
          </p:nvPr>
        </p:nvSpPr>
        <p:spPr/>
        <p:txBody>
          <a:bodyPr/>
          <a:lstStyle/>
          <a:p>
            <a:pPr>
              <a:defRPr/>
            </a:pPr>
            <a:fld id="{18189CDC-B79A-474B-9BA5-D12718D79301}" type="datetime1">
              <a:rPr lang="hu-HU"/>
              <a:pPr>
                <a:defRPr/>
              </a:pPr>
              <a:t>2012.05.06.</a:t>
            </a:fld>
            <a:endParaRPr lang="hu-H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288" y="908050"/>
            <a:ext cx="8229600" cy="1143000"/>
          </a:xfrm>
        </p:spPr>
        <p:txBody>
          <a:bodyPr>
            <a:normAutofit fontScale="90000"/>
          </a:bodyPr>
          <a:lstStyle/>
          <a:p>
            <a:pPr algn="ctr" fontAlgn="auto">
              <a:spcAft>
                <a:spcPts val="0"/>
              </a:spcAft>
              <a:defRPr/>
            </a:pPr>
            <a:r>
              <a:rPr lang="hu-HU" b="1" dirty="0" smtClean="0"/>
              <a:t>A tanulók megoszlása az oktatási intézményekben:</a:t>
            </a:r>
            <a:r>
              <a:rPr lang="hu-HU" dirty="0" smtClean="0"/>
              <a:t/>
            </a:r>
            <a:br>
              <a:rPr lang="hu-HU" dirty="0" smtClean="0"/>
            </a:br>
            <a:endParaRPr lang="hu-HU" dirty="0"/>
          </a:p>
        </p:txBody>
      </p:sp>
      <p:sp>
        <p:nvSpPr>
          <p:cNvPr id="3" name="Tartalom helye 2"/>
          <p:cNvSpPr>
            <a:spLocks noGrp="1"/>
          </p:cNvSpPr>
          <p:nvPr>
            <p:ph idx="1"/>
          </p:nvPr>
        </p:nvSpPr>
        <p:spPr>
          <a:xfrm>
            <a:off x="457200" y="1628775"/>
            <a:ext cx="8229600" cy="4695825"/>
          </a:xfrm>
        </p:spPr>
        <p:txBody>
          <a:bodyPr>
            <a:normAutofit/>
          </a:bodyPr>
          <a:lstStyle/>
          <a:p>
            <a:pPr marL="274320" indent="-274320" algn="just" fontAlgn="auto">
              <a:spcAft>
                <a:spcPts val="0"/>
              </a:spcAft>
              <a:buClr>
                <a:schemeClr val="accent3"/>
              </a:buClr>
              <a:buFont typeface="Wingdings 2"/>
              <a:buNone/>
              <a:defRPr/>
            </a:pPr>
            <a:r>
              <a:rPr lang="hu-HU" dirty="0" smtClean="0"/>
              <a:t>	</a:t>
            </a:r>
            <a:r>
              <a:rPr lang="hu-HU" dirty="0" smtClean="0">
                <a:latin typeface="+mj-lt"/>
              </a:rPr>
              <a:t>- óvodás korú tanulók: alacsony az </a:t>
            </a:r>
            <a:r>
              <a:rPr lang="hu-HU" dirty="0" err="1" smtClean="0">
                <a:latin typeface="+mj-lt"/>
              </a:rPr>
              <a:t>SNI-s</a:t>
            </a:r>
            <a:r>
              <a:rPr lang="hu-HU" dirty="0" smtClean="0">
                <a:latin typeface="+mj-lt"/>
              </a:rPr>
              <a:t> gyerekek száma</a:t>
            </a:r>
          </a:p>
          <a:p>
            <a:pPr marL="274320" indent="-274320" algn="just" fontAlgn="auto">
              <a:spcAft>
                <a:spcPts val="0"/>
              </a:spcAft>
              <a:buClr>
                <a:schemeClr val="accent3"/>
              </a:buClr>
              <a:buFont typeface="Wingdings 2"/>
              <a:buNone/>
              <a:defRPr/>
            </a:pPr>
            <a:r>
              <a:rPr lang="hu-HU" dirty="0" smtClean="0">
                <a:latin typeface="+mj-lt"/>
              </a:rPr>
              <a:t>	- általános iskolás korú tanulók: nagy különbség a HH, HHH tanulók arányában</a:t>
            </a:r>
          </a:p>
          <a:p>
            <a:pPr marL="274320" indent="-274320" algn="just" fontAlgn="auto">
              <a:spcAft>
                <a:spcPts val="0"/>
              </a:spcAft>
              <a:buClr>
                <a:schemeClr val="accent3"/>
              </a:buClr>
              <a:buFont typeface="Wingdings 2"/>
              <a:buNone/>
              <a:defRPr/>
            </a:pPr>
            <a:r>
              <a:rPr lang="hu-HU" dirty="0" smtClean="0">
                <a:latin typeface="+mj-lt"/>
              </a:rPr>
              <a:t>	- HH, HHH arány a középfokú oktatási intézményekben: aránytalanságok</a:t>
            </a:r>
          </a:p>
          <a:p>
            <a:pPr marL="274320" indent="-274320" algn="just" fontAlgn="auto">
              <a:spcAft>
                <a:spcPts val="0"/>
              </a:spcAft>
              <a:buClr>
                <a:schemeClr val="accent3"/>
              </a:buClr>
              <a:buFont typeface="Wingdings 2"/>
              <a:buNone/>
              <a:defRPr/>
            </a:pPr>
            <a:r>
              <a:rPr lang="hu-HU" dirty="0" smtClean="0">
                <a:latin typeface="+mj-lt"/>
              </a:rPr>
              <a:t>	- gimnáziumban 10% alatt van a HH arány</a:t>
            </a:r>
          </a:p>
          <a:p>
            <a:pPr marL="274320" indent="-274320" algn="just" fontAlgn="auto">
              <a:spcAft>
                <a:spcPts val="0"/>
              </a:spcAft>
              <a:buClr>
                <a:schemeClr val="accent3"/>
              </a:buClr>
              <a:buFont typeface="Wingdings 2"/>
              <a:buNone/>
              <a:defRPr/>
            </a:pPr>
            <a:r>
              <a:rPr lang="hu-HU" dirty="0" smtClean="0">
                <a:latin typeface="+mj-lt"/>
              </a:rPr>
              <a:t>	- legmagasabb a szakiskolában</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5F6F5F2C-A576-44A8-B22B-C99EBF059E68}" type="slidenum">
              <a:rPr lang="hu-HU"/>
              <a:pPr>
                <a:defRPr/>
              </a:pPr>
              <a:t>33</a:t>
            </a:fld>
            <a:endParaRPr lang="hu-HU"/>
          </a:p>
        </p:txBody>
      </p:sp>
      <p:sp>
        <p:nvSpPr>
          <p:cNvPr id="5" name="Dátum helye 4"/>
          <p:cNvSpPr>
            <a:spLocks noGrp="1"/>
          </p:cNvSpPr>
          <p:nvPr>
            <p:ph type="dt" sz="quarter" idx="10"/>
          </p:nvPr>
        </p:nvSpPr>
        <p:spPr/>
        <p:txBody>
          <a:bodyPr/>
          <a:lstStyle/>
          <a:p>
            <a:pPr>
              <a:defRPr/>
            </a:pPr>
            <a:fld id="{D0D6EEE3-8BE5-4711-9ACC-072D7C1A9875}" type="datetime1">
              <a:rPr lang="hu-HU"/>
              <a:pPr>
                <a:defRPr/>
              </a:pPr>
              <a:t>2012.05.06.</a:t>
            </a:fld>
            <a:endParaRPr lang="hu-H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1341438"/>
            <a:ext cx="8229600" cy="1143000"/>
          </a:xfrm>
        </p:spPr>
        <p:txBody>
          <a:bodyPr>
            <a:normAutofit fontScale="90000"/>
          </a:bodyPr>
          <a:lstStyle/>
          <a:p>
            <a:pPr algn="ctr" fontAlgn="auto">
              <a:spcAft>
                <a:spcPts val="0"/>
              </a:spcAft>
              <a:defRPr/>
            </a:pPr>
            <a:r>
              <a:rPr lang="hu-HU" sz="3600" b="1" u="sng" dirty="0" smtClean="0"/>
              <a:t>III. A KÖZOKTATÁSI FELADATELLÁTÁS TERÉN MEGFOGALMAZOTT SZERVEZÉSI ÉS FEJLESZTÉSI CÉLOK A KISTÉRSÉGBEN</a:t>
            </a:r>
            <a:r>
              <a:rPr lang="hu-HU" dirty="0" smtClean="0"/>
              <a:t/>
            </a:r>
            <a:br>
              <a:rPr lang="hu-HU" dirty="0" smtClean="0"/>
            </a:br>
            <a:endParaRPr lang="hu-HU" dirty="0"/>
          </a:p>
        </p:txBody>
      </p:sp>
      <p:sp>
        <p:nvSpPr>
          <p:cNvPr id="3" name="Tartalom helye 2"/>
          <p:cNvSpPr>
            <a:spLocks noGrp="1"/>
          </p:cNvSpPr>
          <p:nvPr>
            <p:ph idx="1"/>
          </p:nvPr>
        </p:nvSpPr>
        <p:spPr/>
        <p:txBody>
          <a:bodyPr>
            <a:normAutofit fontScale="47500" lnSpcReduction="20000"/>
          </a:bodyPr>
          <a:lstStyle/>
          <a:p>
            <a:pPr marL="274320" indent="-274320" algn="just" fontAlgn="auto">
              <a:spcAft>
                <a:spcPts val="0"/>
              </a:spcAft>
              <a:buClr>
                <a:schemeClr val="accent3"/>
              </a:buClr>
              <a:buFont typeface="Wingdings 2"/>
              <a:buNone/>
              <a:defRPr/>
            </a:pPr>
            <a:r>
              <a:rPr lang="hu-HU" b="1" u="sng" dirty="0" smtClean="0">
                <a:latin typeface="+mj-lt"/>
              </a:rPr>
              <a:t>III.1. Fejlesztési célok, irányok, prioritások</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A nemzeti tradíciók mellett a hazai társadalmi és gazdasági folyamatok főbb áramlatai és nemzetközi hatások erősödése meghatározó.</a:t>
            </a:r>
          </a:p>
          <a:p>
            <a:pPr marL="274320" indent="-274320" algn="just" fontAlgn="auto">
              <a:spcAft>
                <a:spcPts val="0"/>
              </a:spcAft>
              <a:buClr>
                <a:schemeClr val="accent3"/>
              </a:buClr>
              <a:buFont typeface="Wingdings 2"/>
              <a:buNone/>
              <a:defRPr/>
            </a:pPr>
            <a:r>
              <a:rPr lang="hu-HU" dirty="0" smtClean="0">
                <a:latin typeface="+mj-lt"/>
              </a:rPr>
              <a:t>A;  2003 szeptemberében készült kormányhatározat prioritásokat jelölt ki:</a:t>
            </a:r>
          </a:p>
          <a:p>
            <a:pPr marL="274320" indent="-274320" algn="just" fontAlgn="auto">
              <a:spcAft>
                <a:spcPts val="0"/>
              </a:spcAft>
              <a:buClr>
                <a:schemeClr val="accent3"/>
              </a:buClr>
              <a:buFont typeface="Wingdings 2"/>
              <a:buNone/>
              <a:defRPr/>
            </a:pPr>
            <a:r>
              <a:rPr lang="hu-HU" dirty="0" smtClean="0">
                <a:latin typeface="+mj-lt"/>
              </a:rPr>
              <a:t>	- minden állampolgár számára legyenek elérhetők a minőségi szolgáltatások,</a:t>
            </a:r>
          </a:p>
          <a:p>
            <a:pPr marL="274320" indent="-274320" algn="just" fontAlgn="auto">
              <a:spcAft>
                <a:spcPts val="0"/>
              </a:spcAft>
              <a:buClr>
                <a:schemeClr val="accent3"/>
              </a:buClr>
              <a:buFont typeface="Wingdings 2"/>
              <a:buNone/>
              <a:defRPr/>
            </a:pPr>
            <a:r>
              <a:rPr lang="hu-HU" dirty="0" smtClean="0">
                <a:latin typeface="+mj-lt"/>
              </a:rPr>
              <a:t>	- mérséklődjenek az indokolatlan társadalmi és területi egyenlőtlenségek,</a:t>
            </a:r>
          </a:p>
          <a:p>
            <a:pPr marL="274320" indent="-274320" algn="just" fontAlgn="auto">
              <a:spcAft>
                <a:spcPts val="0"/>
              </a:spcAft>
              <a:buClr>
                <a:schemeClr val="accent3"/>
              </a:buClr>
              <a:buFont typeface="Wingdings 2"/>
              <a:buNone/>
              <a:defRPr/>
            </a:pPr>
            <a:r>
              <a:rPr lang="hu-HU" dirty="0" smtClean="0">
                <a:latin typeface="+mj-lt"/>
              </a:rPr>
              <a:t>	- a társadalmi erőforrások fejlesztése segítse megalapozni az uniós források maximális kihasználásának feltételeit,</a:t>
            </a:r>
          </a:p>
          <a:p>
            <a:pPr marL="274320" indent="-274320" algn="just" fontAlgn="auto">
              <a:spcAft>
                <a:spcPts val="0"/>
              </a:spcAft>
              <a:buClr>
                <a:schemeClr val="accent3"/>
              </a:buClr>
              <a:buFont typeface="Wingdings 2"/>
              <a:buNone/>
              <a:defRPr/>
            </a:pPr>
            <a:r>
              <a:rPr lang="hu-HU" dirty="0" smtClean="0">
                <a:latin typeface="+mj-lt"/>
              </a:rPr>
              <a:t>	- a szolgáltatások színvonala a gazdaságossági szempontok érvényesítésével lényeges többletráfordítás nélkül javuljon. </a:t>
            </a: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dirty="0" smtClean="0">
                <a:latin typeface="+mj-lt"/>
              </a:rPr>
              <a:t>B; az EU-s oktatáspolitikai célok, az Európai Bizottság 2006-os közleménye: „Felnőttkori tanulás: Tanulni sohasem késő”, a </a:t>
            </a:r>
            <a:r>
              <a:rPr lang="hu-HU" dirty="0" err="1" smtClean="0">
                <a:latin typeface="+mj-lt"/>
              </a:rPr>
              <a:t>liszaboni</a:t>
            </a:r>
            <a:r>
              <a:rPr lang="hu-HU" dirty="0" smtClean="0">
                <a:latin typeface="+mj-lt"/>
              </a:rPr>
              <a:t> folyamat eredményeképpen megszületett „Részletes munkaprogram” elemei meg nem kerülhető prioritásokat jelentenek:</a:t>
            </a:r>
          </a:p>
          <a:p>
            <a:pPr marL="274320" indent="-274320" algn="just" fontAlgn="auto">
              <a:spcAft>
                <a:spcPts val="0"/>
              </a:spcAft>
              <a:buClr>
                <a:schemeClr val="accent3"/>
              </a:buClr>
              <a:buFont typeface="Wingdings 2"/>
              <a:buNone/>
              <a:defRPr/>
            </a:pPr>
            <a:r>
              <a:rPr lang="hu-HU" dirty="0" smtClean="0">
                <a:latin typeface="+mj-lt"/>
              </a:rPr>
              <a:t>	- az oktatási és képzési rendszerek minőségének és eredményességének növelése,</a:t>
            </a:r>
          </a:p>
          <a:p>
            <a:pPr marL="274320" indent="-274320" algn="just" fontAlgn="auto">
              <a:spcAft>
                <a:spcPts val="0"/>
              </a:spcAft>
              <a:buClr>
                <a:schemeClr val="accent3"/>
              </a:buClr>
              <a:buFont typeface="Wingdings 2"/>
              <a:buNone/>
              <a:defRPr/>
            </a:pPr>
            <a:r>
              <a:rPr lang="hu-HU" dirty="0" smtClean="0">
                <a:latin typeface="+mj-lt"/>
              </a:rPr>
              <a:t>	- az oktatáshoz és képzéshez való hozzájutás megkönnyítése minden ember számára és</a:t>
            </a:r>
          </a:p>
          <a:p>
            <a:pPr marL="274320" indent="-274320" algn="just" fontAlgn="auto">
              <a:spcAft>
                <a:spcPts val="0"/>
              </a:spcAft>
              <a:buClr>
                <a:schemeClr val="accent3"/>
              </a:buClr>
              <a:buFont typeface="Wingdings 2"/>
              <a:buNone/>
              <a:defRPr/>
            </a:pPr>
            <a:r>
              <a:rPr lang="hu-HU" dirty="0" smtClean="0">
                <a:latin typeface="+mj-lt"/>
              </a:rPr>
              <a:t>	- az oktatás és képzés megnyitása a tágabb világ előtt.</a:t>
            </a: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dirty="0" smtClean="0">
                <a:latin typeface="+mj-lt"/>
              </a:rPr>
              <a:t>C; mindezen prioritások megjelennek az Oktatási Minisztérium </a:t>
            </a:r>
            <a:r>
              <a:rPr lang="hu-HU" b="1" dirty="0" smtClean="0">
                <a:latin typeface="+mj-lt"/>
              </a:rPr>
              <a:t>középtávú közoktatás-fejlesztési stratégiájának</a:t>
            </a:r>
            <a:r>
              <a:rPr lang="hu-HU" dirty="0" smtClean="0">
                <a:latin typeface="+mj-lt"/>
              </a:rPr>
              <a:t> elemeiben:</a:t>
            </a:r>
          </a:p>
          <a:p>
            <a:pPr marL="274320" indent="-274320" algn="just" fontAlgn="auto">
              <a:spcAft>
                <a:spcPts val="0"/>
              </a:spcAft>
              <a:buClr>
                <a:schemeClr val="accent3"/>
              </a:buClr>
              <a:buFont typeface="Wingdings 2"/>
              <a:buNone/>
              <a:defRPr/>
            </a:pPr>
            <a:r>
              <a:rPr lang="hu-HU" dirty="0" smtClean="0">
                <a:latin typeface="+mj-lt"/>
              </a:rPr>
              <a:t>	- az egész életen át tartó tanulás megalapozása a kulcskompetenciák fejlesztése révén,</a:t>
            </a:r>
          </a:p>
          <a:p>
            <a:pPr marL="274320" indent="-274320" algn="just" fontAlgn="auto">
              <a:spcAft>
                <a:spcPts val="0"/>
              </a:spcAft>
              <a:buClr>
                <a:schemeClr val="accent3"/>
              </a:buClr>
              <a:buFont typeface="Wingdings 2"/>
              <a:buNone/>
              <a:defRPr/>
            </a:pPr>
            <a:r>
              <a:rPr lang="hu-HU" dirty="0" smtClean="0">
                <a:latin typeface="+mj-lt"/>
              </a:rPr>
              <a:t>	- az oktatási egyenlőtlenségek mérséklése,</a:t>
            </a:r>
          </a:p>
          <a:p>
            <a:pPr marL="274320" indent="-274320" algn="just" fontAlgn="auto">
              <a:spcAft>
                <a:spcPts val="0"/>
              </a:spcAft>
              <a:buClr>
                <a:schemeClr val="accent3"/>
              </a:buClr>
              <a:buFont typeface="Wingdings 2"/>
              <a:buNone/>
              <a:defRPr/>
            </a:pPr>
            <a:r>
              <a:rPr lang="hu-HU" dirty="0" smtClean="0">
                <a:latin typeface="+mj-lt"/>
              </a:rPr>
              <a:t>	- az oktatás minőségének fejlesztése,</a:t>
            </a:r>
          </a:p>
          <a:p>
            <a:pPr marL="274320" indent="-274320" algn="just" fontAlgn="auto">
              <a:spcAft>
                <a:spcPts val="0"/>
              </a:spcAft>
              <a:buClr>
                <a:schemeClr val="accent3"/>
              </a:buClr>
              <a:buFont typeface="Wingdings 2"/>
              <a:buNone/>
              <a:defRPr/>
            </a:pPr>
            <a:r>
              <a:rPr lang="hu-HU" dirty="0" smtClean="0">
                <a:latin typeface="+mj-lt"/>
              </a:rPr>
              <a:t>	- a pedagógus szakma fejlődésének támogatása,</a:t>
            </a:r>
          </a:p>
          <a:p>
            <a:pPr marL="274320" indent="-274320" algn="just" fontAlgn="auto">
              <a:spcAft>
                <a:spcPts val="0"/>
              </a:spcAft>
              <a:buClr>
                <a:schemeClr val="accent3"/>
              </a:buClr>
              <a:buFont typeface="Wingdings 2"/>
              <a:buNone/>
              <a:defRPr/>
            </a:pPr>
            <a:r>
              <a:rPr lang="hu-HU" dirty="0" smtClean="0">
                <a:latin typeface="+mj-lt"/>
              </a:rPr>
              <a:t>	- az információs és kommunikációs technológiák (IKT) alkalmazásának fejlesztése,</a:t>
            </a:r>
          </a:p>
          <a:p>
            <a:pPr marL="274320" indent="-274320" algn="just" fontAlgn="auto">
              <a:spcAft>
                <a:spcPts val="0"/>
              </a:spcAft>
              <a:buClr>
                <a:schemeClr val="accent3"/>
              </a:buClr>
              <a:buFont typeface="Wingdings 2"/>
              <a:buNone/>
              <a:defRPr/>
            </a:pPr>
            <a:r>
              <a:rPr lang="hu-HU" dirty="0" smtClean="0">
                <a:latin typeface="+mj-lt"/>
              </a:rPr>
              <a:t>	- az oktatás tárgyi feltételeinek javítása,</a:t>
            </a:r>
          </a:p>
          <a:p>
            <a:pPr marL="274320" indent="-274320" algn="just" fontAlgn="auto">
              <a:spcAft>
                <a:spcPts val="0"/>
              </a:spcAft>
              <a:buClr>
                <a:schemeClr val="accent3"/>
              </a:buClr>
              <a:buFont typeface="Wingdings 2"/>
              <a:buNone/>
              <a:defRPr/>
            </a:pPr>
            <a:r>
              <a:rPr lang="hu-HU" dirty="0" smtClean="0">
                <a:latin typeface="+mj-lt"/>
              </a:rPr>
              <a:t>	- a közoktatás költséghatékonyságának és irányításának javítása.</a:t>
            </a:r>
            <a:endParaRPr lang="hu-HU" dirty="0">
              <a:latin typeface="+mj-lt"/>
            </a:endParaRPr>
          </a:p>
        </p:txBody>
      </p:sp>
      <p:sp>
        <p:nvSpPr>
          <p:cNvPr id="4" name="Dia számának helye 3"/>
          <p:cNvSpPr>
            <a:spLocks noGrp="1"/>
          </p:cNvSpPr>
          <p:nvPr>
            <p:ph type="sldNum" sz="quarter" idx="12"/>
          </p:nvPr>
        </p:nvSpPr>
        <p:spPr/>
        <p:txBody>
          <a:bodyPr/>
          <a:lstStyle/>
          <a:p>
            <a:pPr>
              <a:defRPr/>
            </a:pPr>
            <a:fld id="{B5DC6DD1-8314-4075-B6FA-879422BEA0A7}" type="slidenum">
              <a:rPr lang="hu-HU"/>
              <a:pPr>
                <a:defRPr/>
              </a:pPr>
              <a:t>34</a:t>
            </a:fld>
            <a:endParaRPr lang="hu-HU"/>
          </a:p>
        </p:txBody>
      </p:sp>
      <p:sp>
        <p:nvSpPr>
          <p:cNvPr id="5" name="Dátum helye 4"/>
          <p:cNvSpPr>
            <a:spLocks noGrp="1"/>
          </p:cNvSpPr>
          <p:nvPr>
            <p:ph type="dt" sz="quarter" idx="10"/>
          </p:nvPr>
        </p:nvSpPr>
        <p:spPr/>
        <p:txBody>
          <a:bodyPr/>
          <a:lstStyle/>
          <a:p>
            <a:pPr>
              <a:defRPr/>
            </a:pPr>
            <a:fld id="{F8490092-1645-4048-B16E-49A315E54E52}" type="datetime1">
              <a:rPr lang="hu-HU"/>
              <a:pPr>
                <a:defRPr/>
              </a:pPr>
              <a:t>2012.05.06.</a:t>
            </a:fld>
            <a:endParaRPr lang="hu-HU"/>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600" b="1" u="sng" dirty="0" smtClean="0"/>
              <a:t>III.1. Az </a:t>
            </a:r>
            <a:r>
              <a:rPr lang="hu-HU" sz="3600" b="1" u="sng" dirty="0" err="1" smtClean="0"/>
              <a:t>Észak-alöldi</a:t>
            </a:r>
            <a:r>
              <a:rPr lang="hu-HU" sz="3600" b="1" u="sng" dirty="0" smtClean="0"/>
              <a:t> régió közoktatási-fejlesztési koncepciója (2007-2013)</a:t>
            </a:r>
            <a:r>
              <a:rPr lang="hu-HU" dirty="0" smtClean="0"/>
              <a:t/>
            </a:r>
            <a:br>
              <a:rPr lang="hu-HU" dirty="0" smtClean="0"/>
            </a:br>
            <a:endParaRPr lang="hu-HU" dirty="0"/>
          </a:p>
        </p:txBody>
      </p:sp>
      <p:sp>
        <p:nvSpPr>
          <p:cNvPr id="3" name="Tartalom helye 2"/>
          <p:cNvSpPr>
            <a:spLocks noGrp="1"/>
          </p:cNvSpPr>
          <p:nvPr>
            <p:ph idx="1"/>
          </p:nvPr>
        </p:nvSpPr>
        <p:spPr>
          <a:xfrm>
            <a:off x="457200" y="1268413"/>
            <a:ext cx="8229600" cy="5329237"/>
          </a:xfrm>
        </p:spPr>
        <p:txBody>
          <a:bodyPr>
            <a:normAutofit fontScale="77500" lnSpcReduction="20000"/>
          </a:bodyPr>
          <a:lstStyle/>
          <a:p>
            <a:pPr marL="274320" indent="-274320" algn="just" fontAlgn="auto">
              <a:spcAft>
                <a:spcPts val="0"/>
              </a:spcAft>
              <a:buClr>
                <a:schemeClr val="accent3"/>
              </a:buClr>
              <a:buFont typeface="Wingdings 2"/>
              <a:buNone/>
              <a:defRPr/>
            </a:pPr>
            <a:r>
              <a:rPr lang="hu-HU" b="1" dirty="0" smtClean="0">
                <a:latin typeface="+mj-lt"/>
              </a:rPr>
              <a:t>A; Stratégiai jövőkép:</a:t>
            </a:r>
            <a:r>
              <a:rPr lang="hu-HU" dirty="0" smtClean="0">
                <a:latin typeface="+mj-lt"/>
              </a:rPr>
              <a:t> a célok illeszkednek az Oktatási és Kulturális Minisztérium által Magyarország egészére megfogalmazott fejlesztési célokhoz:</a:t>
            </a:r>
          </a:p>
          <a:p>
            <a:pPr marL="274320" indent="-274320" algn="just" fontAlgn="auto">
              <a:spcAft>
                <a:spcPts val="0"/>
              </a:spcAft>
              <a:buClr>
                <a:schemeClr val="accent3"/>
              </a:buClr>
              <a:buFont typeface="Wingdings 2"/>
              <a:buNone/>
              <a:defRPr/>
            </a:pPr>
            <a:r>
              <a:rPr lang="hu-HU" b="1" dirty="0" smtClean="0">
                <a:latin typeface="+mj-lt"/>
              </a:rPr>
              <a:t>		- általános célok</a:t>
            </a:r>
            <a:r>
              <a:rPr lang="hu-HU" dirty="0" smtClean="0">
                <a:latin typeface="+mj-lt"/>
              </a:rPr>
              <a:t> magukban foglalják a demokratikus értékek 	megerősítését, a társadalmi szolidaritás érvényesülését, a 	folyamatos gazdasági fejlődés fenntartását és a versenyképesség 	javítását, a környezet védelmét és az életminőség javítását.</a:t>
            </a:r>
          </a:p>
          <a:p>
            <a:pPr marL="274320" indent="-274320" algn="just" fontAlgn="auto">
              <a:spcAft>
                <a:spcPts val="0"/>
              </a:spcAft>
              <a:buClr>
                <a:schemeClr val="accent3"/>
              </a:buClr>
              <a:buFont typeface="Wingdings 2"/>
              <a:buNone/>
              <a:defRPr/>
            </a:pPr>
            <a:r>
              <a:rPr lang="hu-HU" dirty="0" smtClean="0">
                <a:latin typeface="+mj-lt"/>
              </a:rPr>
              <a:t>		- egy olyan </a:t>
            </a:r>
            <a:r>
              <a:rPr lang="hu-HU" b="1" dirty="0" smtClean="0">
                <a:latin typeface="+mj-lt"/>
              </a:rPr>
              <a:t>közoktatási és szakképzési</a:t>
            </a:r>
            <a:r>
              <a:rPr lang="hu-HU" dirty="0" smtClean="0">
                <a:latin typeface="+mj-lt"/>
              </a:rPr>
              <a:t> rendszer kiépítése és 	folyamatos működtetése, amely a gyermekek és fiatalok fejlődését, 	személyiségük gazdagodását segíti elő, a társadalmi életben való 	aktív részvételre készít fel, hatékonyan járul hozzá a régió európai 	integrációjához, és megfelelő módon képes reagálni az integrációs 	folyamatok eredményeként megfogalmazódó új kihívásokra. </a:t>
            </a:r>
          </a:p>
          <a:p>
            <a:pPr marL="274320" indent="-274320" algn="just" fontAlgn="auto">
              <a:spcAft>
                <a:spcPts val="0"/>
              </a:spcAft>
              <a:buClr>
                <a:schemeClr val="accent3"/>
              </a:buClr>
              <a:buFont typeface="Wingdings 2"/>
              <a:buNone/>
              <a:defRPr/>
            </a:pPr>
            <a:r>
              <a:rPr lang="hu-HU" dirty="0" smtClean="0">
                <a:latin typeface="+mj-lt"/>
              </a:rPr>
              <a:t>		- a fejlődés lényeges előfeltétele a közoktatási intézmények </a:t>
            </a:r>
            <a:r>
              <a:rPr lang="hu-HU" b="1" dirty="0" smtClean="0">
                <a:latin typeface="+mj-lt"/>
              </a:rPr>
              <a:t>tárgyi és 	személyi</a:t>
            </a:r>
            <a:r>
              <a:rPr lang="hu-HU" dirty="0" smtClean="0">
                <a:latin typeface="+mj-lt"/>
              </a:rPr>
              <a:t> feltételeinek biztosítása, a </a:t>
            </a:r>
            <a:r>
              <a:rPr lang="hu-HU" b="1" dirty="0" smtClean="0">
                <a:latin typeface="+mj-lt"/>
              </a:rPr>
              <a:t>szakmai elszámoltathatóság</a:t>
            </a:r>
            <a:r>
              <a:rPr lang="hu-HU" dirty="0" smtClean="0">
                <a:latin typeface="+mj-lt"/>
              </a:rPr>
              <a:t>.</a:t>
            </a:r>
          </a:p>
          <a:p>
            <a:pPr marL="274320" indent="-274320" algn="just" fontAlgn="auto">
              <a:spcAft>
                <a:spcPts val="0"/>
              </a:spcAft>
              <a:buClr>
                <a:schemeClr val="accent3"/>
              </a:buClr>
              <a:buFont typeface="Wingdings 2"/>
              <a:buNone/>
              <a:defRPr/>
            </a:pPr>
            <a:r>
              <a:rPr lang="hu-HU" dirty="0" smtClean="0">
                <a:latin typeface="+mj-lt"/>
              </a:rPr>
              <a:t>		- az </a:t>
            </a:r>
            <a:r>
              <a:rPr lang="hu-HU" b="1" dirty="0" smtClean="0">
                <a:latin typeface="+mj-lt"/>
              </a:rPr>
              <a:t>esélyegyenlőséget </a:t>
            </a:r>
            <a:r>
              <a:rPr lang="hu-HU" dirty="0" smtClean="0">
                <a:latin typeface="+mj-lt"/>
              </a:rPr>
              <a:t>a mainál sokkal inkább biztosító rendszer 	kiépítése.</a:t>
            </a:r>
          </a:p>
          <a:p>
            <a:pPr marL="274320" indent="-274320" algn="just" fontAlgn="auto">
              <a:spcAft>
                <a:spcPts val="0"/>
              </a:spcAft>
              <a:buClr>
                <a:schemeClr val="accent3"/>
              </a:buClr>
              <a:buFont typeface="Wingdings 2"/>
              <a:buNone/>
              <a:defRPr/>
            </a:pPr>
            <a:endParaRPr lang="hu-HU" dirty="0">
              <a:latin typeface="+mj-lt"/>
            </a:endParaRPr>
          </a:p>
        </p:txBody>
      </p:sp>
      <p:sp>
        <p:nvSpPr>
          <p:cNvPr id="4" name="Dia számának helye 3"/>
          <p:cNvSpPr>
            <a:spLocks noGrp="1"/>
          </p:cNvSpPr>
          <p:nvPr>
            <p:ph type="sldNum" sz="quarter" idx="12"/>
          </p:nvPr>
        </p:nvSpPr>
        <p:spPr/>
        <p:txBody>
          <a:bodyPr/>
          <a:lstStyle/>
          <a:p>
            <a:pPr>
              <a:defRPr/>
            </a:pPr>
            <a:fld id="{08F7936C-09EA-4195-94C6-99635A3CED71}" type="slidenum">
              <a:rPr lang="hu-HU"/>
              <a:pPr>
                <a:defRPr/>
              </a:pPr>
              <a:t>35</a:t>
            </a:fld>
            <a:endParaRPr lang="hu-HU"/>
          </a:p>
        </p:txBody>
      </p:sp>
      <p:sp>
        <p:nvSpPr>
          <p:cNvPr id="5" name="Dátum helye 4"/>
          <p:cNvSpPr>
            <a:spLocks noGrp="1"/>
          </p:cNvSpPr>
          <p:nvPr>
            <p:ph type="dt" sz="quarter" idx="10"/>
          </p:nvPr>
        </p:nvSpPr>
        <p:spPr/>
        <p:txBody>
          <a:bodyPr/>
          <a:lstStyle/>
          <a:p>
            <a:pPr>
              <a:defRPr/>
            </a:pPr>
            <a:fld id="{1492AA68-2D15-44BB-AD93-2B69BEF75CE5}" type="datetime1">
              <a:rPr lang="hu-HU"/>
              <a:pPr>
                <a:defRPr/>
              </a:pPr>
              <a:t>2012.05.06.</a:t>
            </a:fld>
            <a:endParaRPr lang="hu-HU"/>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ím 1"/>
          <p:cNvSpPr>
            <a:spLocks noGrp="1"/>
          </p:cNvSpPr>
          <p:nvPr>
            <p:ph type="title"/>
          </p:nvPr>
        </p:nvSpPr>
        <p:spPr/>
        <p:txBody>
          <a:bodyPr/>
          <a:lstStyle/>
          <a:p>
            <a:pPr algn="ctr"/>
            <a:r>
              <a:rPr lang="hu-HU" sz="3200" b="1" smtClean="0"/>
              <a:t>B; A közoktatás-fejlesztés regionális stratégiai céljai</a:t>
            </a:r>
            <a:br>
              <a:rPr lang="hu-HU" sz="3200" b="1" smtClean="0"/>
            </a:br>
            <a:endParaRPr lang="hu-HU" sz="3200" smtClean="0"/>
          </a:p>
        </p:txBody>
      </p:sp>
      <p:sp>
        <p:nvSpPr>
          <p:cNvPr id="3" name="Tartalom helye 2"/>
          <p:cNvSpPr>
            <a:spLocks noGrp="1"/>
          </p:cNvSpPr>
          <p:nvPr>
            <p:ph idx="1"/>
          </p:nvPr>
        </p:nvSpPr>
        <p:spPr/>
        <p:txBody>
          <a:bodyPr>
            <a:normAutofit lnSpcReduction="10000"/>
          </a:bodyPr>
          <a:lstStyle/>
          <a:p>
            <a:pPr marL="274320" indent="-274320" algn="just" fontAlgn="auto">
              <a:spcAft>
                <a:spcPts val="0"/>
              </a:spcAft>
              <a:buClr>
                <a:schemeClr val="accent3"/>
              </a:buClr>
              <a:buFont typeface="Wingdings 2"/>
              <a:buNone/>
              <a:defRPr/>
            </a:pPr>
            <a:r>
              <a:rPr lang="hu-HU" dirty="0" smtClean="0">
                <a:latin typeface="+mj-lt"/>
              </a:rPr>
              <a:t>	- Az oktatás tárgyi feltételeinek javítása,</a:t>
            </a:r>
          </a:p>
          <a:p>
            <a:pPr marL="274320" indent="-274320" algn="just" fontAlgn="auto">
              <a:spcAft>
                <a:spcPts val="0"/>
              </a:spcAft>
              <a:buClr>
                <a:schemeClr val="accent3"/>
              </a:buClr>
              <a:buFont typeface="Wingdings 2"/>
              <a:buNone/>
              <a:defRPr/>
            </a:pPr>
            <a:r>
              <a:rPr lang="hu-HU" dirty="0" smtClean="0">
                <a:latin typeface="+mj-lt"/>
              </a:rPr>
              <a:t>	- Az információs és kommunikációs technológiák alkalmazása,</a:t>
            </a:r>
          </a:p>
          <a:p>
            <a:pPr marL="274320" indent="-274320" algn="just" fontAlgn="auto">
              <a:spcAft>
                <a:spcPts val="0"/>
              </a:spcAft>
              <a:buClr>
                <a:schemeClr val="accent3"/>
              </a:buClr>
              <a:buFont typeface="Wingdings 2"/>
              <a:buNone/>
              <a:defRPr/>
            </a:pPr>
            <a:r>
              <a:rPr lang="hu-HU" dirty="0" smtClean="0">
                <a:latin typeface="+mj-lt"/>
              </a:rPr>
              <a:t>	- Az oktatási egyenlőtlenségek mérséklése,</a:t>
            </a:r>
          </a:p>
          <a:p>
            <a:pPr marL="274320" indent="-274320" algn="just" fontAlgn="auto">
              <a:spcAft>
                <a:spcPts val="0"/>
              </a:spcAft>
              <a:buClr>
                <a:schemeClr val="accent3"/>
              </a:buClr>
              <a:buFont typeface="Wingdings 2"/>
              <a:buNone/>
              <a:defRPr/>
            </a:pPr>
            <a:r>
              <a:rPr lang="hu-HU" dirty="0" smtClean="0">
                <a:latin typeface="+mj-lt"/>
              </a:rPr>
              <a:t>	- A költséghatékonyság és az irányítás javítása,</a:t>
            </a:r>
          </a:p>
          <a:p>
            <a:pPr marL="274320" indent="-274320" algn="just" fontAlgn="auto">
              <a:spcAft>
                <a:spcPts val="0"/>
              </a:spcAft>
              <a:buClr>
                <a:schemeClr val="accent3"/>
              </a:buClr>
              <a:buFont typeface="Wingdings 2"/>
              <a:buNone/>
              <a:defRPr/>
            </a:pPr>
            <a:r>
              <a:rPr lang="hu-HU" dirty="0" smtClean="0">
                <a:latin typeface="+mj-lt"/>
              </a:rPr>
              <a:t>	- A kistérségi együttműködés a közoktatási feladatellátásban,</a:t>
            </a:r>
          </a:p>
          <a:p>
            <a:pPr marL="274320" indent="-274320" algn="just" fontAlgn="auto">
              <a:spcAft>
                <a:spcPts val="0"/>
              </a:spcAft>
              <a:buClr>
                <a:schemeClr val="accent3"/>
              </a:buClr>
              <a:buFont typeface="Wingdings 2"/>
              <a:buNone/>
              <a:defRPr/>
            </a:pPr>
            <a:r>
              <a:rPr lang="hu-HU" dirty="0" smtClean="0">
                <a:latin typeface="+mj-lt"/>
              </a:rPr>
              <a:t>	- Az oktatás minőségének fejlesztése,</a:t>
            </a:r>
          </a:p>
          <a:p>
            <a:pPr marL="274320" indent="-274320" algn="just" fontAlgn="auto">
              <a:spcAft>
                <a:spcPts val="0"/>
              </a:spcAft>
              <a:buClr>
                <a:schemeClr val="accent3"/>
              </a:buClr>
              <a:buFont typeface="Wingdings 2"/>
              <a:buNone/>
              <a:defRPr/>
            </a:pPr>
            <a:r>
              <a:rPr lang="hu-HU" dirty="0" smtClean="0">
                <a:latin typeface="+mj-lt"/>
              </a:rPr>
              <a:t>	- A pedagógusok szakmai fejlődésének támogatása,</a:t>
            </a:r>
          </a:p>
          <a:p>
            <a:pPr marL="274320" indent="-274320" algn="just" fontAlgn="auto">
              <a:spcAft>
                <a:spcPts val="0"/>
              </a:spcAft>
              <a:buClr>
                <a:schemeClr val="accent3"/>
              </a:buClr>
              <a:buFont typeface="Wingdings 2"/>
              <a:buNone/>
              <a:defRPr/>
            </a:pPr>
            <a:r>
              <a:rPr lang="hu-HU" dirty="0" smtClean="0">
                <a:latin typeface="+mj-lt"/>
              </a:rPr>
              <a:t>	- Az egész életen át tartó tanulás megalapozása.</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0D5E6290-F7CE-44DD-BC65-6B448F58310D}" type="slidenum">
              <a:rPr lang="hu-HU"/>
              <a:pPr>
                <a:defRPr/>
              </a:pPr>
              <a:t>36</a:t>
            </a:fld>
            <a:endParaRPr lang="hu-HU"/>
          </a:p>
        </p:txBody>
      </p:sp>
      <p:sp>
        <p:nvSpPr>
          <p:cNvPr id="5" name="Dátum helye 4"/>
          <p:cNvSpPr>
            <a:spLocks noGrp="1"/>
          </p:cNvSpPr>
          <p:nvPr>
            <p:ph type="dt" sz="quarter" idx="10"/>
          </p:nvPr>
        </p:nvSpPr>
        <p:spPr/>
        <p:txBody>
          <a:bodyPr/>
          <a:lstStyle/>
          <a:p>
            <a:pPr>
              <a:defRPr/>
            </a:pPr>
            <a:fld id="{E41D5D77-F5B0-4C25-8A7F-B6EB7658144D}" type="datetime1">
              <a:rPr lang="hu-HU"/>
              <a:pPr>
                <a:defRPr/>
              </a:pPr>
              <a:t>2012.05.06.</a:t>
            </a:fld>
            <a:endParaRPr lang="hu-HU"/>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549275"/>
            <a:ext cx="8229600" cy="1143000"/>
          </a:xfrm>
        </p:spPr>
        <p:txBody>
          <a:bodyPr>
            <a:normAutofit fontScale="90000"/>
          </a:bodyPr>
          <a:lstStyle/>
          <a:p>
            <a:pPr algn="ctr" fontAlgn="auto">
              <a:spcAft>
                <a:spcPts val="0"/>
              </a:spcAft>
              <a:defRPr/>
            </a:pPr>
            <a:r>
              <a:rPr lang="hu-HU" sz="3600" b="1" u="sng" dirty="0" smtClean="0"/>
              <a:t>III.1.2. A célok rendszere a nyíregyházai kistérségben</a:t>
            </a:r>
            <a:r>
              <a:rPr lang="hu-HU" b="1" dirty="0" smtClean="0"/>
              <a:t/>
            </a:r>
            <a:br>
              <a:rPr lang="hu-HU" b="1" dirty="0" smtClean="0"/>
            </a:br>
            <a:endParaRPr lang="hu-HU" dirty="0"/>
          </a:p>
        </p:txBody>
      </p:sp>
      <p:sp>
        <p:nvSpPr>
          <p:cNvPr id="3" name="Tartalom helye 2"/>
          <p:cNvSpPr>
            <a:spLocks noGrp="1"/>
          </p:cNvSpPr>
          <p:nvPr>
            <p:ph idx="1"/>
          </p:nvPr>
        </p:nvSpPr>
        <p:spPr>
          <a:xfrm>
            <a:off x="457200" y="1125538"/>
            <a:ext cx="8229600" cy="5732462"/>
          </a:xfrm>
        </p:spPr>
        <p:txBody>
          <a:bodyPr>
            <a:normAutofit fontScale="55000" lnSpcReduction="20000"/>
          </a:bodyPr>
          <a:lstStyle/>
          <a:p>
            <a:pPr marL="274320" indent="-274320" algn="just" fontAlgn="auto">
              <a:spcAft>
                <a:spcPts val="0"/>
              </a:spcAft>
              <a:buClr>
                <a:schemeClr val="accent3"/>
              </a:buClr>
              <a:buFont typeface="Wingdings 2"/>
              <a:buNone/>
              <a:defRPr/>
            </a:pPr>
            <a:r>
              <a:rPr lang="hu-HU" sz="2500" dirty="0" smtClean="0">
                <a:latin typeface="+mj-lt"/>
              </a:rPr>
              <a:t>- összhangban vannak egyrészről EU-s és a magyarországi fejlesztési célokkal, másrészt a régió és a kistérség helyi adottságaival. Ezek alapján a </a:t>
            </a:r>
            <a:r>
              <a:rPr lang="hu-HU" sz="2500" b="1" dirty="0" smtClean="0">
                <a:latin typeface="+mj-lt"/>
              </a:rPr>
              <a:t>kistérség céljai</a:t>
            </a:r>
            <a:r>
              <a:rPr lang="hu-HU" sz="2500" dirty="0" smtClean="0">
                <a:latin typeface="+mj-lt"/>
              </a:rPr>
              <a:t> a közoktatás-fejlesztés</a:t>
            </a:r>
            <a:r>
              <a:rPr lang="hu-HU" sz="2500" i="1" dirty="0" smtClean="0">
                <a:latin typeface="+mj-lt"/>
              </a:rPr>
              <a:t> </a:t>
            </a:r>
            <a:r>
              <a:rPr lang="hu-HU" sz="2500" dirty="0" smtClean="0">
                <a:latin typeface="+mj-lt"/>
              </a:rPr>
              <a:t>területén a 2007-2013-as időszakra az alábbiak:</a:t>
            </a:r>
          </a:p>
          <a:p>
            <a:pPr marL="274320" indent="-274320" algn="just" fontAlgn="auto">
              <a:spcAft>
                <a:spcPts val="0"/>
              </a:spcAft>
              <a:buClr>
                <a:schemeClr val="accent3"/>
              </a:buClr>
              <a:buFont typeface="Wingdings 2"/>
              <a:buNone/>
              <a:defRPr/>
            </a:pPr>
            <a:r>
              <a:rPr lang="hu-HU" sz="2500" dirty="0" smtClean="0">
                <a:latin typeface="+mj-lt"/>
              </a:rPr>
              <a:t>		- egyenértékű hozzáférhetőség biztosítása,</a:t>
            </a:r>
          </a:p>
          <a:p>
            <a:pPr marL="274320" indent="-274320" algn="just" fontAlgn="auto">
              <a:spcAft>
                <a:spcPts val="0"/>
              </a:spcAft>
              <a:buClr>
                <a:schemeClr val="accent3"/>
              </a:buClr>
              <a:buFont typeface="Wingdings 2"/>
              <a:buNone/>
              <a:defRPr/>
            </a:pPr>
            <a:r>
              <a:rPr lang="hu-HU" sz="2500" dirty="0" smtClean="0">
                <a:latin typeface="+mj-lt"/>
              </a:rPr>
              <a:t>		- összehangolt tervezést, szervezést, mérést és koordinálást megvalósító rendszer 	működtetése.</a:t>
            </a:r>
          </a:p>
          <a:p>
            <a:pPr marL="274320" indent="-274320" algn="just" fontAlgn="auto">
              <a:spcAft>
                <a:spcPts val="0"/>
              </a:spcAft>
              <a:buClr>
                <a:schemeClr val="accent3"/>
              </a:buClr>
              <a:buFont typeface="Wingdings 2"/>
              <a:buNone/>
              <a:defRPr/>
            </a:pPr>
            <a:r>
              <a:rPr lang="hu-HU" sz="2500" dirty="0" smtClean="0">
                <a:latin typeface="+mj-lt"/>
              </a:rPr>
              <a:t>		- biztonságos, jogszerű, szakszerű, és költség-hatékonyan működű közoktatási intézmény-	rendszer 	működtetése.</a:t>
            </a:r>
          </a:p>
          <a:p>
            <a:pPr marL="274320" indent="-274320" algn="just" fontAlgn="auto">
              <a:spcAft>
                <a:spcPts val="0"/>
              </a:spcAft>
              <a:buClr>
                <a:schemeClr val="accent3"/>
              </a:buClr>
              <a:buFont typeface="Wingdings 2"/>
              <a:buNone/>
              <a:defRPr/>
            </a:pPr>
            <a:r>
              <a:rPr lang="hu-HU" sz="2500" dirty="0" smtClean="0">
                <a:latin typeface="+mj-lt"/>
              </a:rPr>
              <a:t>		- a koragyermekkori készségfejlesztés komplex szolgáltatásainak biztosítása a védőnői 	hálózat, a 	bölcsődei és az óvodai hálózat fejlesztésével.</a:t>
            </a:r>
          </a:p>
          <a:p>
            <a:pPr marL="274320" indent="-274320" algn="just" fontAlgn="auto">
              <a:spcAft>
                <a:spcPts val="0"/>
              </a:spcAft>
              <a:buClr>
                <a:schemeClr val="accent3"/>
              </a:buClr>
              <a:buFont typeface="Wingdings 2"/>
              <a:buNone/>
              <a:defRPr/>
            </a:pPr>
            <a:r>
              <a:rPr lang="hu-HU" sz="2500" dirty="0" smtClean="0">
                <a:latin typeface="+mj-lt"/>
              </a:rPr>
              <a:t>		- a közoktatás minőségének javítása, fejlesztése.</a:t>
            </a:r>
          </a:p>
          <a:p>
            <a:pPr marL="274320" indent="-274320" algn="just" fontAlgn="auto">
              <a:spcAft>
                <a:spcPts val="0"/>
              </a:spcAft>
              <a:buClr>
                <a:schemeClr val="accent3"/>
              </a:buClr>
              <a:buFont typeface="Wingdings 2"/>
              <a:buNone/>
              <a:defRPr/>
            </a:pPr>
            <a:r>
              <a:rPr lang="hu-HU" sz="2500" dirty="0" smtClean="0">
                <a:latin typeface="+mj-lt"/>
              </a:rPr>
              <a:t>		- az oktatás eredményességének, hatékonyságának – az élethosszig tartó tanulás 	stratégiájával összhangban 	történő – javítása.</a:t>
            </a:r>
          </a:p>
          <a:p>
            <a:pPr marL="274320" indent="-274320" algn="just" fontAlgn="auto">
              <a:spcAft>
                <a:spcPts val="0"/>
              </a:spcAft>
              <a:buClr>
                <a:schemeClr val="accent3"/>
              </a:buClr>
              <a:buFont typeface="Wingdings 2"/>
              <a:buNone/>
              <a:defRPr/>
            </a:pPr>
            <a:r>
              <a:rPr lang="hu-HU" sz="2500" dirty="0" smtClean="0">
                <a:latin typeface="+mj-lt"/>
              </a:rPr>
              <a:t>		- használható tudást adó, minőségi oktatáshoz való egyenlő hozzáférés biztosítása minden 	tanuló számára.</a:t>
            </a:r>
          </a:p>
          <a:p>
            <a:pPr marL="274320" indent="-274320" algn="just" fontAlgn="auto">
              <a:spcAft>
                <a:spcPts val="0"/>
              </a:spcAft>
              <a:buClr>
                <a:schemeClr val="accent3"/>
              </a:buClr>
              <a:buFont typeface="Wingdings 2"/>
              <a:buNone/>
              <a:defRPr/>
            </a:pPr>
            <a:r>
              <a:rPr lang="hu-HU" sz="2500" dirty="0" smtClean="0">
                <a:latin typeface="+mj-lt"/>
              </a:rPr>
              <a:t>		- különbségek csökkentése.</a:t>
            </a:r>
          </a:p>
          <a:p>
            <a:pPr marL="274320" indent="-274320" algn="just" fontAlgn="auto">
              <a:spcAft>
                <a:spcPts val="0"/>
              </a:spcAft>
              <a:buClr>
                <a:schemeClr val="accent3"/>
              </a:buClr>
              <a:buFont typeface="Wingdings 2"/>
              <a:buNone/>
              <a:defRPr/>
            </a:pPr>
            <a:r>
              <a:rPr lang="hu-HU" sz="2500" dirty="0" smtClean="0">
                <a:latin typeface="+mj-lt"/>
              </a:rPr>
              <a:t>		- egyenlőtlenségek mérséklése, a hátrányos helyzetű és a sajátos nevelési igényű gyermekek 	fejlesztésének és integrációjának biztosítása.</a:t>
            </a:r>
          </a:p>
          <a:p>
            <a:pPr marL="274320" indent="-274320" algn="just" fontAlgn="auto">
              <a:spcAft>
                <a:spcPts val="0"/>
              </a:spcAft>
              <a:buClr>
                <a:schemeClr val="accent3"/>
              </a:buClr>
              <a:buFont typeface="Wingdings 2"/>
              <a:buNone/>
              <a:defRPr/>
            </a:pPr>
            <a:r>
              <a:rPr lang="hu-HU" sz="2500" dirty="0" smtClean="0">
                <a:latin typeface="+mj-lt"/>
              </a:rPr>
              <a:t> 		- kompetenciaalapú oktatást megvalósító pedagógiai programok létrehozása és 	megvalósítása a napi gyakorlatban.</a:t>
            </a:r>
          </a:p>
          <a:p>
            <a:pPr marL="274320" indent="-274320" algn="just" fontAlgn="auto">
              <a:spcAft>
                <a:spcPts val="0"/>
              </a:spcAft>
              <a:buClr>
                <a:schemeClr val="accent3"/>
              </a:buClr>
              <a:buFont typeface="Wingdings 2"/>
              <a:buNone/>
              <a:defRPr/>
            </a:pPr>
            <a:r>
              <a:rPr lang="hu-HU" sz="2500" dirty="0" smtClean="0">
                <a:latin typeface="+mj-lt"/>
              </a:rPr>
              <a:t>		- az információs és kommunikációs technológiák alkalmazása.</a:t>
            </a:r>
          </a:p>
          <a:p>
            <a:pPr marL="274320" indent="-274320" algn="just" fontAlgn="auto">
              <a:spcAft>
                <a:spcPts val="0"/>
              </a:spcAft>
              <a:buClr>
                <a:schemeClr val="accent3"/>
              </a:buClr>
              <a:buFont typeface="Wingdings 2"/>
              <a:buNone/>
              <a:defRPr/>
            </a:pPr>
            <a:r>
              <a:rPr lang="hu-HU" sz="2500" dirty="0" smtClean="0">
                <a:latin typeface="+mj-lt"/>
              </a:rPr>
              <a:t>		- az igényekhez alkalmazkodó idegen nyelv-oktatás feltételeinek megteremtése, folyamatos 	biztosítása.</a:t>
            </a:r>
          </a:p>
          <a:p>
            <a:pPr marL="274320" indent="-274320" algn="just" fontAlgn="auto">
              <a:spcAft>
                <a:spcPts val="0"/>
              </a:spcAft>
              <a:buClr>
                <a:schemeClr val="accent3"/>
              </a:buClr>
              <a:buFont typeface="Wingdings 2"/>
              <a:buNone/>
              <a:defRPr/>
            </a:pPr>
            <a:r>
              <a:rPr lang="hu-HU" sz="2500" dirty="0" smtClean="0">
                <a:latin typeface="+mj-lt"/>
              </a:rPr>
              <a:t>		- a munkaerő-piaci igényeket kielégítő, költség-hatékonyan működő szakképző rendszer 	működtetése. </a:t>
            </a:r>
          </a:p>
          <a:p>
            <a:pPr marL="274320" indent="-274320" algn="just" fontAlgn="auto">
              <a:spcAft>
                <a:spcPts val="0"/>
              </a:spcAft>
              <a:buClr>
                <a:schemeClr val="accent3"/>
              </a:buClr>
              <a:buFont typeface="Wingdings 2"/>
              <a:buNone/>
              <a:defRPr/>
            </a:pPr>
            <a:r>
              <a:rPr lang="hu-HU" sz="2500" dirty="0" smtClean="0">
                <a:latin typeface="+mj-lt"/>
              </a:rPr>
              <a:t>		- Pedagógiai szakszolgálat működtetése annak érdekében, hogy a rászoruló gyermekek 	helyben 	juthassanak a szolgáltatáshoz.</a:t>
            </a:r>
          </a:p>
          <a:p>
            <a:pPr marL="274320" indent="-274320" algn="just" fontAlgn="auto">
              <a:spcAft>
                <a:spcPts val="0"/>
              </a:spcAft>
              <a:buClr>
                <a:schemeClr val="accent3"/>
              </a:buClr>
              <a:buFont typeface="Wingdings 2"/>
              <a:buNone/>
              <a:defRPr/>
            </a:pPr>
            <a:r>
              <a:rPr lang="hu-HU" sz="2500" dirty="0" smtClean="0">
                <a:latin typeface="+mj-lt"/>
              </a:rPr>
              <a:t>		- Pedagógiai szakmai szolgáltatások nyújtása, a pedagógusok szakmai fejlődésének tervszerű, 	összehangolt támogatása a kistérség területén.</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92D4B38A-7389-4286-81F7-6E92C2D816FE}" type="slidenum">
              <a:rPr lang="hu-HU"/>
              <a:pPr>
                <a:defRPr/>
              </a:pPr>
              <a:t>37</a:t>
            </a:fld>
            <a:endParaRPr lang="hu-HU"/>
          </a:p>
        </p:txBody>
      </p:sp>
      <p:sp>
        <p:nvSpPr>
          <p:cNvPr id="5" name="Dátum helye 4"/>
          <p:cNvSpPr>
            <a:spLocks noGrp="1"/>
          </p:cNvSpPr>
          <p:nvPr>
            <p:ph type="dt" sz="quarter" idx="10"/>
          </p:nvPr>
        </p:nvSpPr>
        <p:spPr/>
        <p:txBody>
          <a:bodyPr/>
          <a:lstStyle/>
          <a:p>
            <a:pPr>
              <a:defRPr/>
            </a:pPr>
            <a:fld id="{C17AE9B4-88DF-46A3-BA45-4E307C472D6F}" type="datetime1">
              <a:rPr lang="hu-HU"/>
              <a:pPr>
                <a:defRPr/>
              </a:pPr>
              <a:t>2012.05.06.</a:t>
            </a:fld>
            <a:endParaRPr lang="hu-HU"/>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ím 1"/>
          <p:cNvSpPr>
            <a:spLocks noGrp="1"/>
          </p:cNvSpPr>
          <p:nvPr>
            <p:ph type="title"/>
          </p:nvPr>
        </p:nvSpPr>
        <p:spPr/>
        <p:txBody>
          <a:bodyPr/>
          <a:lstStyle/>
          <a:p>
            <a:pPr algn="ctr"/>
            <a:r>
              <a:rPr lang="hu-HU" sz="3200" b="1" u="sng" smtClean="0"/>
              <a:t>III.1.3. Fejlesztési célok, irányok, prioritások az óvodai ellátás területén:</a:t>
            </a:r>
            <a:endParaRPr lang="hu-HU" sz="3200" smtClean="0"/>
          </a:p>
        </p:txBody>
      </p:sp>
      <p:sp>
        <p:nvSpPr>
          <p:cNvPr id="3" name="Tartalom helye 2"/>
          <p:cNvSpPr>
            <a:spLocks noGrp="1"/>
          </p:cNvSpPr>
          <p:nvPr>
            <p:ph idx="1"/>
          </p:nvPr>
        </p:nvSpPr>
        <p:spPr/>
        <p:txBody>
          <a:bodyPr>
            <a:normAutofit/>
          </a:bodyPr>
          <a:lstStyle/>
          <a:p>
            <a:pPr marL="274320" indent="-274320" algn="just" fontAlgn="auto">
              <a:spcAft>
                <a:spcPts val="0"/>
              </a:spcAft>
              <a:buClr>
                <a:schemeClr val="accent3"/>
              </a:buClr>
              <a:buFont typeface="Wingdings 2"/>
              <a:buChar char=""/>
              <a:defRPr/>
            </a:pPr>
            <a:r>
              <a:rPr lang="hu-HU" dirty="0" smtClean="0">
                <a:latin typeface="+mj-lt"/>
              </a:rPr>
              <a:t>Minden gyermek helyben kapja meg a sikeres iskolakezdést megalapozó óvodai felkészítést.</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81657936-CA28-4E33-91B2-4327013315F2}" type="slidenum">
              <a:rPr lang="hu-HU"/>
              <a:pPr>
                <a:defRPr/>
              </a:pPr>
              <a:t>38</a:t>
            </a:fld>
            <a:endParaRPr lang="hu-HU"/>
          </a:p>
        </p:txBody>
      </p:sp>
      <p:sp>
        <p:nvSpPr>
          <p:cNvPr id="5" name="Dátum helye 4"/>
          <p:cNvSpPr>
            <a:spLocks noGrp="1"/>
          </p:cNvSpPr>
          <p:nvPr>
            <p:ph type="dt" sz="quarter" idx="10"/>
          </p:nvPr>
        </p:nvSpPr>
        <p:spPr/>
        <p:txBody>
          <a:bodyPr/>
          <a:lstStyle/>
          <a:p>
            <a:pPr>
              <a:defRPr/>
            </a:pPr>
            <a:fld id="{E0DB9F1D-74CF-4507-B350-A9A2C92E84E4}" type="datetime1">
              <a:rPr lang="hu-HU"/>
              <a:pPr>
                <a:defRPr/>
              </a:pPr>
              <a:t>2012.05.06.</a:t>
            </a:fld>
            <a:endParaRPr lang="hu-HU"/>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b="1" dirty="0" smtClean="0"/>
              <a:t/>
            </a:r>
            <a:br>
              <a:rPr lang="hu-HU" b="1" dirty="0" smtClean="0"/>
            </a:br>
            <a:endParaRPr lang="hu-HU" dirty="0"/>
          </a:p>
        </p:txBody>
      </p:sp>
      <p:graphicFrame>
        <p:nvGraphicFramePr>
          <p:cNvPr id="5" name="Táblázat 4"/>
          <p:cNvGraphicFramePr>
            <a:graphicFrameLocks noGrp="1"/>
          </p:cNvGraphicFramePr>
          <p:nvPr/>
        </p:nvGraphicFramePr>
        <p:xfrm>
          <a:off x="1476375" y="260350"/>
          <a:ext cx="6096000" cy="6450013"/>
        </p:xfrm>
        <a:graphic>
          <a:graphicData uri="http://schemas.openxmlformats.org/drawingml/2006/table">
            <a:tbl>
              <a:tblPr/>
              <a:tblGrid>
                <a:gridCol w="1524000"/>
                <a:gridCol w="1524000"/>
                <a:gridCol w="1524000"/>
                <a:gridCol w="1524000"/>
              </a:tblGrid>
              <a:tr h="3714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000" b="1" i="0" u="none" strike="noStrike" cap="none" normalizeH="0" baseline="0" smtClean="0">
                          <a:ln>
                            <a:noFill/>
                          </a:ln>
                          <a:solidFill>
                            <a:srgbClr val="FFFFFF"/>
                          </a:solidFill>
                          <a:effectLst/>
                          <a:latin typeface="Times New Roman" pitchFamily="18" charset="0"/>
                          <a:cs typeface="Times New Roman" pitchFamily="18" charset="0"/>
                        </a:rPr>
                        <a:t>A helyzetelemzés megállapítása</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000" b="1" i="0" u="none" strike="noStrike" cap="none" normalizeH="0" baseline="0" smtClean="0">
                          <a:ln>
                            <a:noFill/>
                          </a:ln>
                          <a:solidFill>
                            <a:srgbClr val="FFFFFF"/>
                          </a:solidFill>
                          <a:effectLst/>
                          <a:latin typeface="Times New Roman" pitchFamily="18" charset="0"/>
                          <a:cs typeface="Times New Roman" pitchFamily="18" charset="0"/>
                        </a:rPr>
                        <a:t>Cél</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000" b="1" i="0" u="none" strike="noStrike" cap="none" normalizeH="0" baseline="0" smtClean="0">
                          <a:ln>
                            <a:noFill/>
                          </a:ln>
                          <a:solidFill>
                            <a:srgbClr val="FFFFFF"/>
                          </a:solidFill>
                          <a:effectLst/>
                          <a:latin typeface="Times New Roman" pitchFamily="18" charset="0"/>
                          <a:cs typeface="Times New Roman" pitchFamily="18" charset="0"/>
                        </a:rPr>
                        <a:t>Feladat</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000" b="1" i="0" u="none" strike="noStrike" cap="none" normalizeH="0" baseline="0" smtClean="0">
                          <a:ln>
                            <a:noFill/>
                          </a:ln>
                          <a:solidFill>
                            <a:srgbClr val="FFFFFF"/>
                          </a:solidFill>
                          <a:effectLst/>
                          <a:latin typeface="Times New Roman" pitchFamily="18" charset="0"/>
                          <a:cs typeface="Times New Roman" pitchFamily="18" charset="0"/>
                        </a:rPr>
                        <a:t>Indikátor</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stagnáló gyermeklétszám</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 törvényes létszámkeret betartása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vizsgálat</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 törvényes óvodai csoportlétszámok</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 településről eljáró gyermekek jelentős száma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kevesebb gyerek járjon más település óvodájába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partneri igény és elégedettségi vizsgálat</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több gyermek marad a település óvodájában</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jelen van a nem önkormányzati óvodák iránti igény</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Ne növekedjen a nem önkormányzati óvodák elszívó hatása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helyzetelemzés, szolgáltatások bővítése a partneri igények alapján</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az új lehetőségek, érdeklődés növekedése</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 kompetencia alapú nevelés bevezetésének szükségszerűsége</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 kompetencia jellegű nevelés elterjesztése, a bázisóvodák szerepének erősödése</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pályázat, felkészülés, önképzés, továbbképzés</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 programban résztvevő óvodák száma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 HHH-s gyermekek esélyteremtésének növelése</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 HHH-s gyermekek 3 éves kortól való beóvodázási feltételeinek biztosítása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pontos adatszolgáltatás, az integrációs program bevezetése, magvalósítása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HHH-s gyermekek részvétele az IPR-ben, az iskolakezdési mutatók javulása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az óvodapedagógusok felkészültségének az új feladatokra, kihívásokra alkalmassá tétele</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 gyermekek ismeretszerzését segítő változatos tevékenységek</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új módszerek elsajátítása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 napi nevelőmunka során alkalmazott új módszerek aránya, elért eredmények</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 speciális képesítésű szakemberek számának növelése</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az óvodapedagógusok kapjanak segítséget a munkájukhoz</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speciális szakemberek alkalmazása az óvodákban</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speciális szakemberek száma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növekvő elégedettség</a:t>
                      </a:r>
                      <a:endParaRPr kumimoji="0" lang="hu-HU" sz="11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növekvő eredményesség</a:t>
                      </a:r>
                      <a:endParaRPr kumimoji="0" lang="hu-HU" sz="1100" b="0" i="0" u="none" strike="noStrike" cap="none" normalizeH="0" baseline="0" smtClean="0">
                        <a:ln>
                          <a:noFill/>
                        </a:ln>
                        <a:solidFill>
                          <a:srgbClr val="000000"/>
                        </a:solidFill>
                        <a:effectLst/>
                        <a:latin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tárgyi, infrastrukturális feltételek megfelelő fejlesztése </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korszerű, jól felszerelt, a gyermeki személyiség sokoldalú fejlesztését segítő óvodák</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készüljenek fejlesztési tervek források megjelölésével</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az óvodaépület külső-belső megjelenése, a készségfejlesztést szolgáló korszerű eszközök jelenléte az óvodákban</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 kistérség óvodái közötti együttműködés hiánya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célirányos együttműködések, melyek a nevelőmunka megújulását, sokszínűségét jelentik</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együttműködési tervek készítése</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az együttműködés jelleg, alkalmak száma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bl>
          </a:graphicData>
        </a:graphic>
      </p:graphicFrame>
      <p:sp>
        <p:nvSpPr>
          <p:cNvPr id="4" name="Dia számának helye 3"/>
          <p:cNvSpPr>
            <a:spLocks noGrp="1"/>
          </p:cNvSpPr>
          <p:nvPr>
            <p:ph type="sldNum" sz="quarter" idx="12"/>
          </p:nvPr>
        </p:nvSpPr>
        <p:spPr/>
        <p:txBody>
          <a:bodyPr/>
          <a:lstStyle/>
          <a:p>
            <a:pPr>
              <a:defRPr/>
            </a:pPr>
            <a:fld id="{07440284-A26A-4597-9B10-44770576B6D5}" type="slidenum">
              <a:rPr lang="hu-HU"/>
              <a:pPr>
                <a:defRPr/>
              </a:pPr>
              <a:t>39</a:t>
            </a:fld>
            <a:endParaRPr lang="hu-HU"/>
          </a:p>
        </p:txBody>
      </p:sp>
      <p:sp>
        <p:nvSpPr>
          <p:cNvPr id="6" name="Dátum helye 5"/>
          <p:cNvSpPr>
            <a:spLocks noGrp="1"/>
          </p:cNvSpPr>
          <p:nvPr>
            <p:ph type="dt" sz="quarter" idx="10"/>
          </p:nvPr>
        </p:nvSpPr>
        <p:spPr/>
        <p:txBody>
          <a:bodyPr/>
          <a:lstStyle/>
          <a:p>
            <a:pPr>
              <a:defRPr/>
            </a:pPr>
            <a:fld id="{4F2EC73B-0A3D-42BD-89D6-16B6A14560F9}" type="datetime1">
              <a:rPr lang="hu-HU"/>
              <a:pPr>
                <a:defRPr/>
              </a:pPr>
              <a:t>2012.05.06.</a:t>
            </a:fld>
            <a:endParaRPr lang="hu-H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cím 2"/>
          <p:cNvSpPr>
            <a:spLocks noGrp="1"/>
          </p:cNvSpPr>
          <p:nvPr>
            <p:ph type="subTitle" idx="1"/>
          </p:nvPr>
        </p:nvSpPr>
        <p:spPr>
          <a:xfrm>
            <a:off x="533400" y="549275"/>
            <a:ext cx="7854950" cy="5832475"/>
          </a:xfrm>
        </p:spPr>
        <p:txBody>
          <a:bodyPr>
            <a:normAutofit/>
          </a:bodyPr>
          <a:lstStyle/>
          <a:p>
            <a:pPr marR="0" algn="ctr">
              <a:lnSpc>
                <a:spcPct val="90000"/>
              </a:lnSpc>
            </a:pPr>
            <a:r>
              <a:rPr lang="hu-HU" sz="2400" b="1" u="sng" smtClean="0">
                <a:latin typeface="Calibri" pitchFamily="34" charset="0"/>
              </a:rPr>
              <a:t>Önkormányzati közoktatási intézkedési terv kötelező tartalmi elemei:</a:t>
            </a:r>
            <a:endParaRPr lang="hu-HU" sz="2400" smtClean="0">
              <a:latin typeface="Calibri" pitchFamily="34" charset="0"/>
            </a:endParaRPr>
          </a:p>
          <a:p>
            <a:pPr marR="0" algn="just">
              <a:lnSpc>
                <a:spcPct val="90000"/>
              </a:lnSpc>
              <a:buClr>
                <a:schemeClr val="tx1"/>
              </a:buClr>
              <a:buFont typeface="Courier New" pitchFamily="49" charset="0"/>
              <a:buChar char="o"/>
            </a:pPr>
            <a:r>
              <a:rPr lang="hu-HU" sz="2400" smtClean="0">
                <a:latin typeface="Calibri" pitchFamily="34" charset="0"/>
              </a:rPr>
              <a:t> az önkormányzat a kötelező közoktatási feladatait milyen módon látja el,</a:t>
            </a:r>
          </a:p>
          <a:p>
            <a:pPr marR="0" algn="just">
              <a:lnSpc>
                <a:spcPct val="90000"/>
              </a:lnSpc>
              <a:buClr>
                <a:schemeClr val="tx1"/>
              </a:buClr>
              <a:buFont typeface="Courier New" pitchFamily="49" charset="0"/>
              <a:buChar char="o"/>
            </a:pPr>
            <a:r>
              <a:rPr lang="hu-HU" sz="2400" smtClean="0">
                <a:latin typeface="Calibri" pitchFamily="34" charset="0"/>
              </a:rPr>
              <a:t> milyen nem kötelező feladatokat kíván ellátni,</a:t>
            </a:r>
          </a:p>
          <a:p>
            <a:pPr marR="0" algn="just">
              <a:lnSpc>
                <a:spcPct val="90000"/>
              </a:lnSpc>
              <a:buClr>
                <a:schemeClr val="tx1"/>
              </a:buClr>
              <a:buFont typeface="Courier New" pitchFamily="49" charset="0"/>
              <a:buChar char="o"/>
            </a:pPr>
            <a:r>
              <a:rPr lang="hu-HU" sz="2400" smtClean="0">
                <a:latin typeface="Calibri" pitchFamily="34" charset="0"/>
              </a:rPr>
              <a:t> elképzelések az önkormányzati közoktatási intézményrendszer:</a:t>
            </a:r>
          </a:p>
          <a:p>
            <a:pPr lvl="1" algn="just">
              <a:lnSpc>
                <a:spcPct val="90000"/>
              </a:lnSpc>
              <a:buClr>
                <a:schemeClr val="tx2"/>
              </a:buClr>
              <a:buFont typeface="Arial" charset="0"/>
              <a:buChar char="•"/>
            </a:pPr>
            <a:r>
              <a:rPr lang="hu-HU" smtClean="0">
                <a:latin typeface="Calibri" pitchFamily="34" charset="0"/>
              </a:rPr>
              <a:t>működtetésével,</a:t>
            </a:r>
          </a:p>
          <a:p>
            <a:pPr lvl="1" algn="just">
              <a:lnSpc>
                <a:spcPct val="90000"/>
              </a:lnSpc>
              <a:buClr>
                <a:schemeClr val="tx1"/>
              </a:buClr>
              <a:buFont typeface="Arial" charset="0"/>
              <a:buChar char="•"/>
            </a:pPr>
            <a:r>
              <a:rPr lang="hu-HU" smtClean="0">
                <a:latin typeface="Calibri" pitchFamily="34" charset="0"/>
              </a:rPr>
              <a:t>fenntartásával,</a:t>
            </a:r>
          </a:p>
          <a:p>
            <a:pPr lvl="1" algn="just">
              <a:lnSpc>
                <a:spcPct val="90000"/>
              </a:lnSpc>
              <a:buClr>
                <a:schemeClr val="tx1"/>
              </a:buClr>
              <a:buFont typeface="Arial" charset="0"/>
              <a:buChar char="•"/>
            </a:pPr>
            <a:r>
              <a:rPr lang="hu-HU" smtClean="0">
                <a:latin typeface="Calibri" pitchFamily="34" charset="0"/>
              </a:rPr>
              <a:t>fejlesztésével,</a:t>
            </a:r>
          </a:p>
          <a:p>
            <a:pPr lvl="1" algn="just">
              <a:lnSpc>
                <a:spcPct val="90000"/>
              </a:lnSpc>
              <a:buClr>
                <a:schemeClr val="tx1"/>
              </a:buClr>
              <a:buFont typeface="Arial" charset="0"/>
              <a:buChar char="•"/>
            </a:pPr>
            <a:r>
              <a:rPr lang="hu-HU" smtClean="0">
                <a:latin typeface="Calibri" pitchFamily="34" charset="0"/>
              </a:rPr>
              <a:t>átszervezésével kapcsolatban.</a:t>
            </a:r>
          </a:p>
          <a:p>
            <a:pPr marR="0" algn="just">
              <a:lnSpc>
                <a:spcPct val="90000"/>
              </a:lnSpc>
              <a:buClr>
                <a:schemeClr val="tx1"/>
              </a:buClr>
              <a:buFont typeface="Courier New" pitchFamily="49" charset="0"/>
              <a:buChar char="o"/>
            </a:pPr>
            <a:r>
              <a:rPr lang="hu-HU" sz="2400" smtClean="0">
                <a:latin typeface="Calibri" pitchFamily="34" charset="0"/>
              </a:rPr>
              <a:t> a gyermekek, tanulók esélyegyenlőségét szolgáló intézkedések.</a:t>
            </a:r>
          </a:p>
          <a:p>
            <a:pPr marR="0" algn="just">
              <a:lnSpc>
                <a:spcPct val="90000"/>
              </a:lnSpc>
            </a:pPr>
            <a:r>
              <a:rPr lang="hu-HU" sz="2400" smtClean="0">
                <a:latin typeface="Calibri" pitchFamily="34" charset="0"/>
              </a:rPr>
              <a:t>Az intézmények nevelési, illetve pedagógiai programjának összhangban kell lennie az önkormányzat intézkedési tervével.</a:t>
            </a:r>
          </a:p>
          <a:p>
            <a:pPr marR="0">
              <a:lnSpc>
                <a:spcPct val="90000"/>
              </a:lnSpc>
            </a:pPr>
            <a:endParaRPr lang="hu-HU"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600" b="1" u="sng" dirty="0" smtClean="0"/>
              <a:t>III.1.4. Fejlesztési célok, irányok, prioritások az általános iskolák területén</a:t>
            </a:r>
            <a:r>
              <a:rPr lang="hu-HU" b="1" dirty="0" smtClean="0"/>
              <a:t/>
            </a:r>
            <a:br>
              <a:rPr lang="hu-HU" b="1" dirty="0" smtClean="0"/>
            </a:br>
            <a:endParaRPr lang="hu-HU" dirty="0"/>
          </a:p>
        </p:txBody>
      </p:sp>
      <p:sp>
        <p:nvSpPr>
          <p:cNvPr id="3" name="Tartalom helye 2"/>
          <p:cNvSpPr>
            <a:spLocks noGrp="1"/>
          </p:cNvSpPr>
          <p:nvPr>
            <p:ph idx="1"/>
          </p:nvPr>
        </p:nvSpPr>
        <p:spPr>
          <a:xfrm>
            <a:off x="457200" y="1268413"/>
            <a:ext cx="8229600" cy="5589587"/>
          </a:xfrm>
        </p:spPr>
        <p:txBody>
          <a:bodyPr>
            <a:normAutofit fontScale="55000" lnSpcReduction="20000"/>
          </a:bodyPr>
          <a:lstStyle/>
          <a:p>
            <a:pPr marL="274320" indent="-274320" algn="just" fontAlgn="auto">
              <a:spcAft>
                <a:spcPts val="0"/>
              </a:spcAft>
              <a:buClr>
                <a:schemeClr val="accent3"/>
              </a:buClr>
              <a:buFont typeface="Wingdings 2"/>
              <a:buNone/>
              <a:defRPr/>
            </a:pPr>
            <a:r>
              <a:rPr lang="hu-HU" dirty="0" smtClean="0">
                <a:latin typeface="+mj-lt"/>
              </a:rPr>
              <a:t>A helyzetelemzés részben (II. fejezet) részletesen, adatokkal alátámasztva feltárultak a nyíregyházi kistérség közoktatása főbb területeinek jellemzői:</a:t>
            </a:r>
          </a:p>
          <a:p>
            <a:pPr marL="274320" indent="-274320" algn="just" fontAlgn="auto">
              <a:spcAft>
                <a:spcPts val="0"/>
              </a:spcAft>
              <a:buClr>
                <a:schemeClr val="accent3"/>
              </a:buClr>
              <a:buFont typeface="Wingdings 2"/>
              <a:buNone/>
              <a:defRPr/>
            </a:pPr>
            <a:r>
              <a:rPr lang="hu-HU" dirty="0" smtClean="0">
                <a:latin typeface="+mj-lt"/>
              </a:rPr>
              <a:t>		- biztosított az közoktatási szolgáltatáshoz való hozzáférés az iskolahasználók számára.</a:t>
            </a:r>
          </a:p>
          <a:p>
            <a:pPr marL="274320" indent="-274320" algn="just" fontAlgn="auto">
              <a:spcAft>
                <a:spcPts val="0"/>
              </a:spcAft>
              <a:buClr>
                <a:schemeClr val="accent3"/>
              </a:buClr>
              <a:buFont typeface="Wingdings 2"/>
              <a:buNone/>
              <a:defRPr/>
            </a:pPr>
            <a:r>
              <a:rPr lang="hu-HU" dirty="0" smtClean="0">
                <a:latin typeface="+mj-lt"/>
              </a:rPr>
              <a:t>		- Az elmúlt években a működő iskolarendszerben nagyon sok érték, követendő 	hagyomány halmozódott fel. </a:t>
            </a:r>
          </a:p>
          <a:p>
            <a:pPr marL="274320" indent="-274320" algn="just" fontAlgn="auto">
              <a:spcAft>
                <a:spcPts val="0"/>
              </a:spcAft>
              <a:buClr>
                <a:schemeClr val="accent3"/>
              </a:buClr>
              <a:buFont typeface="Wingdings 2"/>
              <a:buNone/>
              <a:defRPr/>
            </a:pPr>
            <a:r>
              <a:rPr lang="hu-HU" dirty="0" smtClean="0">
                <a:latin typeface="+mj-lt"/>
              </a:rPr>
              <a:t>		- A fenntartó önkormányzatok kiemelten kezelik/kezelték az iskola ügyét, ennek 	köszönhető, hogy minden település (némelyik erején felül is) működtet óvodát – iskolát.</a:t>
            </a:r>
          </a:p>
          <a:p>
            <a:pPr marL="274320" indent="-274320" algn="just" fontAlgn="auto">
              <a:spcAft>
                <a:spcPts val="0"/>
              </a:spcAft>
              <a:buClr>
                <a:schemeClr val="accent3"/>
              </a:buClr>
              <a:buFont typeface="Wingdings 2"/>
              <a:buNone/>
              <a:defRPr/>
            </a:pP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Problémák:</a:t>
            </a:r>
          </a:p>
          <a:p>
            <a:pPr marL="274320" indent="-274320" algn="just" fontAlgn="auto">
              <a:spcAft>
                <a:spcPts val="0"/>
              </a:spcAft>
              <a:buClr>
                <a:schemeClr val="accent3"/>
              </a:buClr>
              <a:buFont typeface="Wingdings 2"/>
              <a:buNone/>
              <a:defRPr/>
            </a:pP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 A jelenlegi iskolarendszer egyre kevésbé finanszírozható.</a:t>
            </a:r>
          </a:p>
          <a:p>
            <a:pPr marL="274320" indent="-274320" algn="just" fontAlgn="auto">
              <a:spcAft>
                <a:spcPts val="0"/>
              </a:spcAft>
              <a:buClr>
                <a:schemeClr val="accent3"/>
              </a:buClr>
              <a:buFont typeface="Wingdings 2"/>
              <a:buNone/>
              <a:defRPr/>
            </a:pPr>
            <a:r>
              <a:rPr lang="hu-HU" dirty="0" smtClean="0">
                <a:latin typeface="+mj-lt"/>
              </a:rPr>
              <a:t>		- Alacsony a gyermek/tanuló létszám és a jövőben is stagnálás, csökkenés várható. A tanulók 	iskolák közötti megoszlása egyenetlen.</a:t>
            </a:r>
          </a:p>
          <a:p>
            <a:pPr marL="274320" indent="-274320" algn="just" fontAlgn="auto">
              <a:spcAft>
                <a:spcPts val="0"/>
              </a:spcAft>
              <a:buClr>
                <a:schemeClr val="accent3"/>
              </a:buClr>
              <a:buFont typeface="Wingdings 2"/>
              <a:buNone/>
              <a:defRPr/>
            </a:pPr>
            <a:r>
              <a:rPr lang="hu-HU" dirty="0" smtClean="0">
                <a:latin typeface="+mj-lt"/>
              </a:rPr>
              <a:t>		- Az iskolák nem tudják kompenzálni a gyerekek szociális hátrányait- inkább felerősítik azt. </a:t>
            </a:r>
          </a:p>
          <a:p>
            <a:pPr marL="274320" indent="-274320" algn="just" fontAlgn="auto">
              <a:spcAft>
                <a:spcPts val="0"/>
              </a:spcAft>
              <a:buClr>
                <a:schemeClr val="accent3"/>
              </a:buClr>
              <a:buFont typeface="Wingdings 2"/>
              <a:buNone/>
              <a:defRPr/>
            </a:pPr>
            <a:r>
              <a:rPr lang="hu-HU" dirty="0" smtClean="0">
                <a:latin typeface="+mj-lt"/>
              </a:rPr>
              <a:t>		- Az országos kompetenciamérés eredményeinek hasznosítása az oktató-nevelő munka 	fejlesztésébe még nem épült be minden intézményben az iskola pedagógiai rendszerébe.</a:t>
            </a:r>
          </a:p>
          <a:p>
            <a:pPr marL="274320" indent="-274320" algn="just" fontAlgn="auto">
              <a:spcAft>
                <a:spcPts val="0"/>
              </a:spcAft>
              <a:buClr>
                <a:schemeClr val="accent3"/>
              </a:buClr>
              <a:buFont typeface="Wingdings 2"/>
              <a:buNone/>
              <a:defRPr/>
            </a:pPr>
            <a:r>
              <a:rPr lang="hu-HU" dirty="0" smtClean="0">
                <a:latin typeface="+mj-lt"/>
              </a:rPr>
              <a:t>		- Magas a szakiskolát választó </a:t>
            </a:r>
            <a:r>
              <a:rPr lang="hu-HU" dirty="0" err="1" smtClean="0">
                <a:latin typeface="+mj-lt"/>
              </a:rPr>
              <a:t>HHH-s</a:t>
            </a:r>
            <a:r>
              <a:rPr lang="hu-HU" dirty="0" smtClean="0">
                <a:latin typeface="+mj-lt"/>
              </a:rPr>
              <a:t> tanulók aránya, továbbá lemorzsolódásuk, iskolaelhagyásuk is 	jelentős.</a:t>
            </a:r>
          </a:p>
          <a:p>
            <a:pPr marL="274320" indent="-274320" algn="just" fontAlgn="auto">
              <a:spcAft>
                <a:spcPts val="0"/>
              </a:spcAft>
              <a:buClr>
                <a:schemeClr val="accent3"/>
              </a:buClr>
              <a:buFont typeface="Wingdings 2"/>
              <a:buNone/>
              <a:defRPr/>
            </a:pPr>
            <a:r>
              <a:rPr lang="hu-HU" dirty="0" smtClean="0">
                <a:latin typeface="+mj-lt"/>
              </a:rPr>
              <a:t>		- Az iskolai minőségfejlesztési rendszer (pl. a partnerközpontú működés) különböző színvonalon 	működik az egyes iskolákban.</a:t>
            </a:r>
          </a:p>
          <a:p>
            <a:pPr marL="274320" indent="-274320" algn="just" fontAlgn="auto">
              <a:spcAft>
                <a:spcPts val="0"/>
              </a:spcAft>
              <a:buClr>
                <a:schemeClr val="accent3"/>
              </a:buClr>
              <a:buFont typeface="Wingdings 2"/>
              <a:buNone/>
              <a:defRPr/>
            </a:pPr>
            <a:r>
              <a:rPr lang="hu-HU" b="1" dirty="0" smtClean="0">
                <a:latin typeface="+mj-lt"/>
              </a:rPr>
              <a:t> </a:t>
            </a:r>
            <a:endParaRPr lang="hu-HU" dirty="0" smtClean="0">
              <a:latin typeface="+mj-lt"/>
            </a:endParaRPr>
          </a:p>
          <a:p>
            <a:pPr marL="274320" indent="-274320" algn="just" fontAlgn="auto">
              <a:spcAft>
                <a:spcPts val="0"/>
              </a:spcAft>
              <a:buClr>
                <a:schemeClr val="accent3"/>
              </a:buClr>
              <a:buFont typeface="Wingdings 2"/>
              <a:buNone/>
              <a:defRPr/>
            </a:pPr>
            <a:r>
              <a:rPr lang="hu-HU" b="1" dirty="0" smtClean="0">
                <a:latin typeface="+mj-lt"/>
              </a:rPr>
              <a:t>Cél: minőségi oktatás valósuljon meg a kistérségben</a:t>
            </a:r>
            <a:endParaRPr lang="hu-HU" dirty="0" smtClean="0">
              <a:latin typeface="+mj-lt"/>
            </a:endParaRPr>
          </a:p>
          <a:p>
            <a:pPr marL="274320" indent="-274320" algn="just" fontAlgn="auto">
              <a:spcAft>
                <a:spcPts val="0"/>
              </a:spcAft>
              <a:buClr>
                <a:schemeClr val="accent3"/>
              </a:buClr>
              <a:buFont typeface="Wingdings 2"/>
              <a:buNone/>
              <a:defRPr/>
            </a:pPr>
            <a:r>
              <a:rPr lang="hu-HU" b="1" dirty="0" smtClean="0">
                <a:latin typeface="+mj-lt"/>
              </a:rPr>
              <a:t>	Ehhez kitűzhető fejlesztési csomópontok:</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1. Az intézményrendszerben rejlő tartalékok feltárása, mozgósítása.</a:t>
            </a:r>
          </a:p>
          <a:p>
            <a:pPr marL="274320" indent="-274320" algn="just" fontAlgn="auto">
              <a:spcAft>
                <a:spcPts val="0"/>
              </a:spcAft>
              <a:buClr>
                <a:schemeClr val="accent3"/>
              </a:buClr>
              <a:buFont typeface="Wingdings 2"/>
              <a:buNone/>
              <a:defRPr/>
            </a:pPr>
            <a:r>
              <a:rPr lang="hu-HU" dirty="0" smtClean="0">
                <a:latin typeface="+mj-lt"/>
              </a:rPr>
              <a:t>		2. Az infrastrukturális fejlesztések átgondolt tervezése.</a:t>
            </a:r>
          </a:p>
          <a:p>
            <a:pPr marL="274320" indent="-274320" algn="just" fontAlgn="auto">
              <a:spcAft>
                <a:spcPts val="0"/>
              </a:spcAft>
              <a:buClr>
                <a:schemeClr val="accent3"/>
              </a:buClr>
              <a:buFont typeface="Wingdings 2"/>
              <a:buNone/>
              <a:defRPr/>
            </a:pPr>
            <a:r>
              <a:rPr lang="hu-HU" dirty="0" smtClean="0">
                <a:latin typeface="+mj-lt"/>
              </a:rPr>
              <a:t>		3. Pedagógiai fejlesztések az oktatás tartalmi és módszertani megújítására.</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951F68D1-4D2A-4843-96D5-E5AE963581F2}" type="slidenum">
              <a:rPr lang="hu-HU"/>
              <a:pPr>
                <a:defRPr/>
              </a:pPr>
              <a:t>40</a:t>
            </a:fld>
            <a:endParaRPr lang="hu-HU"/>
          </a:p>
        </p:txBody>
      </p:sp>
      <p:sp>
        <p:nvSpPr>
          <p:cNvPr id="5" name="Dátum helye 4"/>
          <p:cNvSpPr>
            <a:spLocks noGrp="1"/>
          </p:cNvSpPr>
          <p:nvPr>
            <p:ph type="dt" sz="quarter" idx="10"/>
          </p:nvPr>
        </p:nvSpPr>
        <p:spPr/>
        <p:txBody>
          <a:bodyPr/>
          <a:lstStyle/>
          <a:p>
            <a:pPr>
              <a:defRPr/>
            </a:pPr>
            <a:fld id="{9F174EDD-133D-4365-AE56-CE653B995FB0}" type="datetime1">
              <a:rPr lang="hu-HU"/>
              <a:pPr>
                <a:defRPr/>
              </a:pPr>
              <a:t>2012.05.06.</a:t>
            </a:fld>
            <a:endParaRPr lang="hu-HU"/>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pPr marL="274320" indent="-274320" algn="ctr" fontAlgn="auto">
              <a:spcAft>
                <a:spcPts val="0"/>
              </a:spcAft>
              <a:buClr>
                <a:schemeClr val="accent3"/>
              </a:buClr>
              <a:buFont typeface="Wingdings 2"/>
              <a:buNone/>
              <a:defRPr/>
            </a:pPr>
            <a:r>
              <a:rPr lang="hu-HU" b="1" dirty="0" smtClean="0">
                <a:latin typeface="+mj-lt"/>
              </a:rPr>
              <a:t>A helyzetelemzésből a következő fejlesztési lehetőségek vázolhatók fel.</a:t>
            </a:r>
            <a:endParaRPr lang="hu-HU" dirty="0" smtClean="0">
              <a:latin typeface="+mj-lt"/>
            </a:endParaRPr>
          </a:p>
          <a:p>
            <a:pPr marL="274320" indent="-274320" fontAlgn="auto">
              <a:spcAft>
                <a:spcPts val="0"/>
              </a:spcAft>
              <a:buClr>
                <a:schemeClr val="accent3"/>
              </a:buClr>
              <a:buFont typeface="Wingdings 2"/>
              <a:buChar char=""/>
              <a:defRPr/>
            </a:pPr>
            <a:endParaRPr lang="hu-HU" dirty="0" smtClean="0"/>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99BC7EB2-A230-45EA-9B02-335C4FFE0019}" type="slidenum">
              <a:rPr lang="hu-HU"/>
              <a:pPr>
                <a:defRPr/>
              </a:pPr>
              <a:t>41</a:t>
            </a:fld>
            <a:endParaRPr lang="hu-HU"/>
          </a:p>
        </p:txBody>
      </p:sp>
      <p:sp>
        <p:nvSpPr>
          <p:cNvPr id="5" name="Dátum helye 4"/>
          <p:cNvSpPr>
            <a:spLocks noGrp="1"/>
          </p:cNvSpPr>
          <p:nvPr>
            <p:ph type="dt" sz="quarter" idx="10"/>
          </p:nvPr>
        </p:nvSpPr>
        <p:spPr/>
        <p:txBody>
          <a:bodyPr/>
          <a:lstStyle/>
          <a:p>
            <a:pPr>
              <a:defRPr/>
            </a:pPr>
            <a:fld id="{08651144-C5F2-428F-8C60-5B0D893ED46D}" type="datetime1">
              <a:rPr lang="hu-HU"/>
              <a:pPr>
                <a:defRPr/>
              </a:pPr>
              <a:t>2012.05.06.</a:t>
            </a:fld>
            <a:endParaRPr lang="hu-HU"/>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áblázat 3"/>
          <p:cNvGraphicFramePr>
            <a:graphicFrameLocks noGrp="1"/>
          </p:cNvGraphicFramePr>
          <p:nvPr/>
        </p:nvGraphicFramePr>
        <p:xfrm>
          <a:off x="611188" y="260350"/>
          <a:ext cx="7129462" cy="6616700"/>
        </p:xfrm>
        <a:graphic>
          <a:graphicData uri="http://schemas.openxmlformats.org/drawingml/2006/table">
            <a:tbl>
              <a:tblPr/>
              <a:tblGrid>
                <a:gridCol w="1782762"/>
                <a:gridCol w="1782763"/>
                <a:gridCol w="1781175"/>
                <a:gridCol w="1782762"/>
              </a:tblGrid>
              <a:tr h="22542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900" b="1" i="0" u="none" strike="noStrike" cap="none" normalizeH="0" baseline="0" smtClean="0">
                          <a:ln>
                            <a:noFill/>
                          </a:ln>
                          <a:solidFill>
                            <a:srgbClr val="FFFFFF"/>
                          </a:solidFill>
                          <a:effectLst/>
                          <a:latin typeface="Calibri" pitchFamily="34" charset="0"/>
                          <a:cs typeface="Times New Roman" pitchFamily="18" charset="0"/>
                        </a:rPr>
                        <a:t>A helyzetelemzés megállapítása</a:t>
                      </a:r>
                      <a:endParaRPr kumimoji="0" lang="hu-HU" sz="9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900" b="1" i="0" u="none" strike="noStrike" cap="none" normalizeH="0" baseline="0" smtClean="0">
                          <a:ln>
                            <a:noFill/>
                          </a:ln>
                          <a:solidFill>
                            <a:srgbClr val="FFFFFF"/>
                          </a:solidFill>
                          <a:effectLst/>
                          <a:latin typeface="Calibri" pitchFamily="34" charset="0"/>
                          <a:cs typeface="Times New Roman" pitchFamily="18" charset="0"/>
                        </a:rPr>
                        <a:t>Cél</a:t>
                      </a:r>
                      <a:endParaRPr kumimoji="0" lang="hu-HU" sz="9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900" b="1" i="0" u="none" strike="noStrike" cap="none" normalizeH="0" baseline="0" smtClean="0">
                          <a:ln>
                            <a:noFill/>
                          </a:ln>
                          <a:solidFill>
                            <a:srgbClr val="FFFFFF"/>
                          </a:solidFill>
                          <a:effectLst/>
                          <a:latin typeface="Calibri" pitchFamily="34" charset="0"/>
                          <a:cs typeface="Times New Roman" pitchFamily="18" charset="0"/>
                        </a:rPr>
                        <a:t>Feladat</a:t>
                      </a:r>
                      <a:endParaRPr kumimoji="0" lang="hu-HU" sz="9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900" b="1" i="0" u="none" strike="noStrike" cap="none" normalizeH="0" baseline="0" smtClean="0">
                          <a:ln>
                            <a:noFill/>
                          </a:ln>
                          <a:solidFill>
                            <a:srgbClr val="FFFFFF"/>
                          </a:solidFill>
                          <a:effectLst/>
                          <a:latin typeface="Calibri" pitchFamily="34" charset="0"/>
                          <a:cs typeface="Times New Roman" pitchFamily="18" charset="0"/>
                        </a:rPr>
                        <a:t>Indikátor</a:t>
                      </a:r>
                      <a:endParaRPr kumimoji="0" lang="hu-HU" sz="9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2254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Csökkenő (stagnáló) gyereklétszám</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törvényes létszámok betartása</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Vizsgálat, átszervezés</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törvényes osztálylétszámok</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38138">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településről eljáró tanulók magas létszáma</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Kevesebb tanuló járjon más település iskolájába.</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Partneri igény és elégedettség vizsgálat. Fejlesztés</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Több gyerek marad a települési iskolában</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9211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Nagy a nem önkormányzati iskolák keresettsége.</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Csökkenjen a nem önkormányzati iskolák elszívó hatása</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Helyzetelemzés, kínálatbővítés, partneri igények alapján</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Új lehetőségek száma.</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Nagyobb érdeklődés.</a:t>
                      </a:r>
                      <a:endParaRPr kumimoji="0" lang="hu-HU" sz="900" b="0" i="0" u="none" strike="noStrike" cap="none" normalizeH="0" baseline="0" smtClean="0">
                        <a:ln>
                          <a:noFill/>
                        </a:ln>
                        <a:solidFill>
                          <a:srgbClr val="000000"/>
                        </a:solidFill>
                        <a:effectLst/>
                        <a:latin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7588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Az országos kompetenciamérés eredményeinek kezelése, hasznosítása.</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Javuljanak az eredmények</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Az eredmények elemzése, oknyomozás, és fejlesztési terv kidolgozása, megvalósítása</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Az alapkompetenciák fejlesztése minden pedagógus munkájában tetten- érhetőek.</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Javulnak az eredmények</a:t>
                      </a:r>
                      <a:endParaRPr kumimoji="0" lang="hu-HU" sz="900" b="0" i="0" u="none" strike="noStrike" cap="none" normalizeH="0" baseline="0" smtClean="0">
                        <a:ln>
                          <a:noFill/>
                        </a:ln>
                        <a:solidFill>
                          <a:srgbClr val="000000"/>
                        </a:solidFill>
                        <a:effectLst/>
                        <a:latin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53340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Néhány iskola élen jár a kompetenciaalapú oktatás bevezetésében</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kompetenciaalapú oktatás teljeskörűvé tétele</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Pályázat.</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Felkészülés (önképzés, továbbképzés, egymástól tanulás)</a:t>
                      </a:r>
                      <a:endParaRPr kumimoji="0" lang="hu-HU" sz="900" b="0" i="0" u="none" strike="noStrike" cap="none" normalizeH="0" baseline="0" smtClean="0">
                        <a:ln>
                          <a:noFill/>
                        </a:ln>
                        <a:solidFill>
                          <a:srgbClr val="000000"/>
                        </a:solidFill>
                        <a:effectLst/>
                        <a:latin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Az iskolák száma</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64611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HHH-s tanulók esélyteremtése nem megfelelő</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HHH-s tanulók eredményes iskoláztatása</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Teljeskörű adatnyilvántartás.</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Integrációs program bevezetése, megvalósítása</a:t>
                      </a:r>
                      <a:endParaRPr kumimoji="0" lang="hu-HU" sz="900" b="0" i="0" u="none" strike="noStrike" cap="none" normalizeH="0" baseline="0" smtClean="0">
                        <a:ln>
                          <a:noFill/>
                        </a:ln>
                        <a:solidFill>
                          <a:srgbClr val="000000"/>
                        </a:solidFill>
                        <a:effectLst/>
                        <a:latin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HHH-s tanulók részvétele az IPR-ben.</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Tanulási eredményességük javul</a:t>
                      </a:r>
                      <a:endParaRPr kumimoji="0" lang="hu-HU" sz="900" b="0" i="0" u="none" strike="noStrike" cap="none" normalizeH="0" baseline="0" smtClean="0">
                        <a:ln>
                          <a:noFill/>
                        </a:ln>
                        <a:solidFill>
                          <a:srgbClr val="000000"/>
                        </a:solidFill>
                        <a:effectLst/>
                        <a:latin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95250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tanulók tanulásának segítése nem biztosított minden iskolában</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tanulók sikeres tanulása (bukás, lemorzsolódás, továbbtanulás, stb.)</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Iskolaotthon, napközi, tanulószoba, szakkör, emelt szintű oktatás, művészeti nevelés, stb. lehetőségének biztosítása </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Megszervezésre kerülnek.</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tanulók részt vesznek.</a:t>
                      </a:r>
                      <a:endParaRPr kumimoji="0" lang="hu-HU" sz="9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Tanulmányi eredményességi mutatók.</a:t>
                      </a:r>
                      <a:endParaRPr kumimoji="0" lang="hu-HU" sz="900" b="0" i="0" u="none" strike="noStrike" cap="none" normalizeH="0" baseline="0" smtClean="0">
                        <a:ln>
                          <a:noFill/>
                        </a:ln>
                        <a:solidFill>
                          <a:srgbClr val="000000"/>
                        </a:solidFill>
                        <a:effectLst/>
                        <a:latin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53340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pedagógusok felkészültsége korszerűsítésre szorul.</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tanulók motiválását, tevékenykedtetését biztosító foglalkozások.</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Új tanítási-tanulási technikák, módszerek elsajátítása. </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tanórákon alkalmazott új módszerek aránya.</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tanulók eredményei.</a:t>
                      </a:r>
                      <a:endParaRPr kumimoji="0" lang="hu-HU" sz="900" b="0" i="0" u="none" strike="noStrike" cap="none" normalizeH="0" baseline="0" smtClean="0">
                        <a:ln>
                          <a:noFill/>
                        </a:ln>
                        <a:solidFill>
                          <a:srgbClr val="000000"/>
                        </a:solidFill>
                        <a:effectLst/>
                        <a:latin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90170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Kevés az iskolákban a pedagógusok munkáját segítő szakember, és alkalmazott (pedagógiai asszisztens, gyermekfelügyelő, pszichológus, stb.).</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pedagógusok kapjanak segítséget a munkájukhoz.</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Alkalmazzanak speciális szakembereket az iskolák.</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Vannak-e ?</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Nő a pedagógusok elégedettsége.</a:t>
                      </a:r>
                      <a:endParaRPr kumimoji="0" lang="hu-HU" sz="9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Nő az eredményesség</a:t>
                      </a:r>
                      <a:endParaRPr kumimoji="0" lang="hu-HU" sz="900" b="0" i="0" u="none" strike="noStrike" cap="none" normalizeH="0" baseline="0" smtClean="0">
                        <a:ln>
                          <a:noFill/>
                        </a:ln>
                        <a:solidFill>
                          <a:srgbClr val="000000"/>
                        </a:solidFill>
                        <a:effectLst/>
                        <a:latin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45085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Tárgyi feltételek megfelelő, továbbfejlesztendő</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Korszerű, jól felszerelt, tanulóbarát iskolák.</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Készüljenek fejlesztési tervek, melyekhez rendeljenek forrásokat</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Az iskola épülete kívül belül, a korszerű technika jelenléte az iskolában.</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45085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 kistérség iskolái között az együttműködés esetleges</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Tervszerű, egymást segítő együttműködés alakuljon ki.</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Együttműködési terv készítése</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900" b="0" i="0" u="none" strike="noStrike" cap="none" normalizeH="0" baseline="0" smtClean="0">
                          <a:ln>
                            <a:noFill/>
                          </a:ln>
                          <a:solidFill>
                            <a:srgbClr val="000000"/>
                          </a:solidFill>
                          <a:effectLst/>
                          <a:latin typeface="Calibri" pitchFamily="34" charset="0"/>
                          <a:cs typeface="Times New Roman" pitchFamily="18" charset="0"/>
                        </a:rPr>
                        <a:t>Az együttműködés területei és alkalmainak a száma.</a:t>
                      </a:r>
                      <a:endParaRPr kumimoji="0" lang="hu-HU" sz="9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bl>
          </a:graphicData>
        </a:graphic>
      </p:graphicFrame>
      <p:sp>
        <p:nvSpPr>
          <p:cNvPr id="3" name="Dia számának helye 2"/>
          <p:cNvSpPr>
            <a:spLocks noGrp="1"/>
          </p:cNvSpPr>
          <p:nvPr>
            <p:ph type="sldNum" sz="quarter" idx="12"/>
          </p:nvPr>
        </p:nvSpPr>
        <p:spPr/>
        <p:txBody>
          <a:bodyPr/>
          <a:lstStyle/>
          <a:p>
            <a:pPr>
              <a:defRPr/>
            </a:pPr>
            <a:fld id="{298802D9-EF39-468A-80D9-7C86B0E8A7BC}" type="slidenum">
              <a:rPr lang="hu-HU"/>
              <a:pPr>
                <a:defRPr/>
              </a:pPr>
              <a:t>42</a:t>
            </a:fld>
            <a:endParaRPr lang="hu-HU"/>
          </a:p>
        </p:txBody>
      </p:sp>
      <p:sp>
        <p:nvSpPr>
          <p:cNvPr id="5" name="Dátum helye 4"/>
          <p:cNvSpPr>
            <a:spLocks noGrp="1"/>
          </p:cNvSpPr>
          <p:nvPr>
            <p:ph type="dt" sz="quarter" idx="10"/>
          </p:nvPr>
        </p:nvSpPr>
        <p:spPr/>
        <p:txBody>
          <a:bodyPr/>
          <a:lstStyle/>
          <a:p>
            <a:pPr>
              <a:defRPr/>
            </a:pPr>
            <a:fld id="{98902F6A-D7DE-4852-AEEA-021F94533FE7}" type="datetime1">
              <a:rPr lang="hu-HU"/>
              <a:pPr>
                <a:defRPr/>
              </a:pPr>
              <a:t>2012.05.06.</a:t>
            </a:fld>
            <a:endParaRPr lang="hu-HU"/>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600" b="1" u="sng" dirty="0" smtClean="0"/>
              <a:t>III.1.5. Fejlesztési célok, irányok, prioritások a középiskolai intézményrendszerben</a:t>
            </a:r>
            <a:r>
              <a:rPr lang="hu-HU" b="1" dirty="0" smtClean="0"/>
              <a:t/>
            </a:r>
            <a:br>
              <a:rPr lang="hu-HU" b="1" dirty="0" smtClean="0"/>
            </a:br>
            <a:endParaRPr lang="hu-HU" dirty="0"/>
          </a:p>
        </p:txBody>
      </p:sp>
      <p:sp>
        <p:nvSpPr>
          <p:cNvPr id="3" name="Tartalom helye 2"/>
          <p:cNvSpPr>
            <a:spLocks noGrp="1"/>
          </p:cNvSpPr>
          <p:nvPr>
            <p:ph idx="1"/>
          </p:nvPr>
        </p:nvSpPr>
        <p:spPr>
          <a:xfrm>
            <a:off x="457200" y="1484313"/>
            <a:ext cx="8229600" cy="4968875"/>
          </a:xfrm>
        </p:spPr>
        <p:txBody>
          <a:bodyPr>
            <a:normAutofit/>
          </a:bodyPr>
          <a:lstStyle/>
          <a:p>
            <a:pPr marL="274320" indent="-274320" algn="just" fontAlgn="auto">
              <a:spcAft>
                <a:spcPts val="0"/>
              </a:spcAft>
              <a:buClr>
                <a:schemeClr val="accent3"/>
              </a:buClr>
              <a:buFont typeface="Wingdings 2"/>
              <a:buNone/>
              <a:defRPr/>
            </a:pPr>
            <a:r>
              <a:rPr lang="hu-HU" dirty="0" smtClean="0">
                <a:latin typeface="+mj-lt"/>
              </a:rPr>
              <a:t>- Nyíregyháza intézményhálózatára koncentrálódik</a:t>
            </a:r>
          </a:p>
          <a:p>
            <a:pPr marL="274320" indent="-274320" algn="just" fontAlgn="auto">
              <a:spcAft>
                <a:spcPts val="0"/>
              </a:spcAft>
              <a:buClr>
                <a:schemeClr val="accent3"/>
              </a:buClr>
              <a:buFontTx/>
              <a:buChar char="-"/>
              <a:defRPr/>
            </a:pPr>
            <a:r>
              <a:rPr lang="hu-HU" dirty="0" smtClean="0">
                <a:latin typeface="+mj-lt"/>
              </a:rPr>
              <a:t>A fejlesztési törekvések egyenértékűen érvényesek </a:t>
            </a:r>
            <a:r>
              <a:rPr lang="hu-HU" b="1" dirty="0" smtClean="0">
                <a:latin typeface="+mj-lt"/>
              </a:rPr>
              <a:t>Nyíregyháza Megyei Jogú</a:t>
            </a:r>
            <a:r>
              <a:rPr lang="hu-HU" dirty="0" smtClean="0">
                <a:latin typeface="+mj-lt"/>
              </a:rPr>
              <a:t> </a:t>
            </a:r>
            <a:r>
              <a:rPr lang="hu-HU" b="1" dirty="0" smtClean="0">
                <a:latin typeface="+mj-lt"/>
              </a:rPr>
              <a:t>Város</a:t>
            </a:r>
            <a:r>
              <a:rPr lang="hu-HU" dirty="0" smtClean="0">
                <a:latin typeface="+mj-lt"/>
              </a:rPr>
              <a:t> és a </a:t>
            </a:r>
            <a:r>
              <a:rPr lang="hu-HU" b="1" dirty="0" smtClean="0">
                <a:latin typeface="+mj-lt"/>
              </a:rPr>
              <a:t>Nyíregyházai Kistérség</a:t>
            </a:r>
            <a:r>
              <a:rPr lang="hu-HU" dirty="0" smtClean="0">
                <a:latin typeface="+mj-lt"/>
              </a:rPr>
              <a:t> közoktatási feladat-ellátási,  intézményműködtetési és fejlesztési tervét illetően. </a:t>
            </a:r>
          </a:p>
          <a:p>
            <a:pPr marL="274320" indent="-274320" algn="just" fontAlgn="auto">
              <a:spcAft>
                <a:spcPts val="0"/>
              </a:spcAft>
              <a:buClr>
                <a:schemeClr val="accent3"/>
              </a:buClr>
              <a:buFont typeface="Wingdings 2"/>
              <a:buNone/>
              <a:defRPr/>
            </a:pPr>
            <a:r>
              <a:rPr lang="hu-HU" dirty="0" smtClean="0">
                <a:latin typeface="+mj-lt"/>
              </a:rPr>
              <a:t>- Érvényesíti a közoktatás és a szakképzés </a:t>
            </a:r>
            <a:r>
              <a:rPr lang="hu-HU" b="1" dirty="0" smtClean="0">
                <a:latin typeface="+mj-lt"/>
              </a:rPr>
              <a:t>országos</a:t>
            </a:r>
            <a:r>
              <a:rPr lang="hu-HU" dirty="0" smtClean="0">
                <a:latin typeface="+mj-lt"/>
              </a:rPr>
              <a:t> és </a:t>
            </a:r>
            <a:r>
              <a:rPr lang="hu-HU" b="1" dirty="0" smtClean="0">
                <a:latin typeface="+mj-lt"/>
              </a:rPr>
              <a:t>regionális</a:t>
            </a:r>
            <a:r>
              <a:rPr lang="hu-HU" dirty="0" smtClean="0">
                <a:latin typeface="+mj-lt"/>
              </a:rPr>
              <a:t> tendenciáit, adaptálja azokat a </a:t>
            </a:r>
            <a:r>
              <a:rPr lang="hu-HU" b="1" dirty="0" smtClean="0">
                <a:latin typeface="+mj-lt"/>
              </a:rPr>
              <a:t>kistérségi, helyi</a:t>
            </a:r>
            <a:r>
              <a:rPr lang="hu-HU" dirty="0" smtClean="0">
                <a:latin typeface="+mj-lt"/>
              </a:rPr>
              <a:t> viszonyokra mind demográfiai, mind strukturális és tartalmi szempontból. </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2B73E22A-690D-40E4-B644-DD40E14CA3DE}" type="slidenum">
              <a:rPr lang="hu-HU"/>
              <a:pPr>
                <a:defRPr/>
              </a:pPr>
              <a:t>43</a:t>
            </a:fld>
            <a:endParaRPr lang="hu-HU"/>
          </a:p>
        </p:txBody>
      </p:sp>
      <p:sp>
        <p:nvSpPr>
          <p:cNvPr id="5" name="Dátum helye 4"/>
          <p:cNvSpPr>
            <a:spLocks noGrp="1"/>
          </p:cNvSpPr>
          <p:nvPr>
            <p:ph type="dt" sz="quarter" idx="10"/>
          </p:nvPr>
        </p:nvSpPr>
        <p:spPr/>
        <p:txBody>
          <a:bodyPr/>
          <a:lstStyle/>
          <a:p>
            <a:pPr>
              <a:defRPr/>
            </a:pPr>
            <a:fld id="{818457EA-9EA5-472B-B305-B1B36CFCB0DB}" type="datetime1">
              <a:rPr lang="hu-HU"/>
              <a:pPr>
                <a:defRPr/>
              </a:pPr>
              <a:t>2012.05.06.</a:t>
            </a:fld>
            <a:endParaRPr lang="hu-HU"/>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Cím 1"/>
          <p:cNvSpPr>
            <a:spLocks noGrp="1"/>
          </p:cNvSpPr>
          <p:nvPr>
            <p:ph type="title"/>
          </p:nvPr>
        </p:nvSpPr>
        <p:spPr>
          <a:xfrm>
            <a:off x="468313" y="1412875"/>
            <a:ext cx="8229600" cy="1143000"/>
          </a:xfrm>
        </p:spPr>
        <p:txBody>
          <a:bodyPr/>
          <a:lstStyle/>
          <a:p>
            <a:pPr algn="ctr"/>
            <a:r>
              <a:rPr lang="hu-HU" sz="3200" b="1" u="sng" smtClean="0"/>
              <a:t>III.1.5.1. Az intézményhálózat egészére vonatkozó kiemelt célkitűzések, prioritások</a:t>
            </a:r>
            <a:r>
              <a:rPr lang="hu-HU" sz="3200" b="1" smtClean="0"/>
              <a:t/>
            </a:r>
            <a:br>
              <a:rPr lang="hu-HU" sz="3200" b="1" smtClean="0"/>
            </a:br>
            <a:r>
              <a:rPr lang="hu-HU" sz="3200" b="1" smtClean="0"/>
              <a:t>(Intézménytípustól függetlenül</a:t>
            </a:r>
            <a:r>
              <a:rPr lang="hu-HU" sz="3200" smtClean="0"/>
              <a:t> érvényesítendő középtávú program-elemek)</a:t>
            </a:r>
            <a:br>
              <a:rPr lang="hu-HU" sz="3200" smtClean="0"/>
            </a:br>
            <a:endParaRPr lang="hu-HU" sz="3200" smtClean="0"/>
          </a:p>
        </p:txBody>
      </p:sp>
      <p:sp>
        <p:nvSpPr>
          <p:cNvPr id="3" name="Tartalom helye 2"/>
          <p:cNvSpPr>
            <a:spLocks noGrp="1"/>
          </p:cNvSpPr>
          <p:nvPr>
            <p:ph idx="1"/>
          </p:nvPr>
        </p:nvSpPr>
        <p:spPr>
          <a:xfrm>
            <a:off x="468313" y="2133600"/>
            <a:ext cx="8229600" cy="4387850"/>
          </a:xfrm>
        </p:spPr>
        <p:txBody>
          <a:bodyPr>
            <a:normAutofit fontScale="55000" lnSpcReduction="20000"/>
          </a:bodyPr>
          <a:lstStyle/>
          <a:p>
            <a:pPr marL="274320" indent="-274320" algn="just" fontAlgn="auto">
              <a:spcAft>
                <a:spcPts val="0"/>
              </a:spcAft>
              <a:buClr>
                <a:schemeClr val="accent3"/>
              </a:buClr>
              <a:buFont typeface="Wingdings 2"/>
              <a:buNone/>
              <a:defRPr/>
            </a:pPr>
            <a:r>
              <a:rPr lang="hu-HU" b="1" dirty="0" smtClean="0">
                <a:latin typeface="+mj-lt"/>
              </a:rPr>
              <a:t>A; </a:t>
            </a:r>
            <a:r>
              <a:rPr lang="hu-HU" b="1" dirty="0" err="1" smtClean="0">
                <a:latin typeface="+mj-lt"/>
              </a:rPr>
              <a:t>A</a:t>
            </a:r>
            <a:r>
              <a:rPr lang="hu-HU" dirty="0" smtClean="0">
                <a:latin typeface="+mj-lt"/>
              </a:rPr>
              <a:t> </a:t>
            </a:r>
            <a:r>
              <a:rPr lang="hu-HU" b="1" dirty="0" smtClean="0">
                <a:latin typeface="+mj-lt"/>
              </a:rPr>
              <a:t>tanulási képességek fejlesztése</a:t>
            </a:r>
            <a:r>
              <a:rPr lang="hu-HU" dirty="0" smtClean="0">
                <a:latin typeface="+mj-lt"/>
              </a:rPr>
              <a:t> az élethosszig tartó tanulás stratégiájával összefüggésben: </a:t>
            </a:r>
          </a:p>
          <a:p>
            <a:pPr marL="274320" indent="-274320" algn="just" fontAlgn="auto">
              <a:spcAft>
                <a:spcPts val="0"/>
              </a:spcAft>
              <a:buClr>
                <a:schemeClr val="accent3"/>
              </a:buClr>
              <a:buFont typeface="Wingdings 2"/>
              <a:buNone/>
              <a:defRPr/>
            </a:pPr>
            <a:r>
              <a:rPr lang="hu-HU" dirty="0" smtClean="0">
                <a:latin typeface="+mj-lt"/>
              </a:rPr>
              <a:t>	A </a:t>
            </a:r>
            <a:r>
              <a:rPr lang="hu-HU" b="1" dirty="0" smtClean="0">
                <a:latin typeface="+mj-lt"/>
              </a:rPr>
              <a:t>pedagógiai programok</a:t>
            </a:r>
            <a:r>
              <a:rPr lang="hu-HU" dirty="0" smtClean="0">
                <a:latin typeface="+mj-lt"/>
              </a:rPr>
              <a:t> felülvizsgálata.</a:t>
            </a:r>
          </a:p>
          <a:p>
            <a:pPr marL="274320" indent="-274320" algn="just" fontAlgn="auto">
              <a:spcAft>
                <a:spcPts val="0"/>
              </a:spcAft>
              <a:buClr>
                <a:schemeClr val="accent3"/>
              </a:buClr>
              <a:buFont typeface="Wingdings 2"/>
              <a:buNone/>
              <a:defRPr/>
            </a:pPr>
            <a:r>
              <a:rPr lang="hu-HU" dirty="0" smtClean="0">
                <a:latin typeface="+mj-lt"/>
              </a:rPr>
              <a:t>	A </a:t>
            </a:r>
            <a:r>
              <a:rPr lang="hu-HU" b="1" dirty="0" smtClean="0">
                <a:latin typeface="+mj-lt"/>
              </a:rPr>
              <a:t>kompetenciaalapú </a:t>
            </a:r>
            <a:r>
              <a:rPr lang="hu-HU" dirty="0" smtClean="0">
                <a:latin typeface="+mj-lt"/>
              </a:rPr>
              <a:t>nevelés-oktatás bevezetése feltételeinek megteremtése, majd rendszerszintű elterjesztése, alkalmazása.</a:t>
            </a:r>
          </a:p>
          <a:p>
            <a:pPr marL="274320" indent="-274320" algn="just" fontAlgn="auto">
              <a:spcAft>
                <a:spcPts val="0"/>
              </a:spcAft>
              <a:buClr>
                <a:schemeClr val="accent3"/>
              </a:buClr>
              <a:buFont typeface="Wingdings 2"/>
              <a:buNone/>
              <a:defRPr/>
            </a:pPr>
            <a:r>
              <a:rPr lang="hu-HU" dirty="0" smtClean="0">
                <a:latin typeface="+mj-lt"/>
              </a:rPr>
              <a:t>	A tanulók </a:t>
            </a:r>
            <a:r>
              <a:rPr lang="hu-HU" b="1" dirty="0" smtClean="0">
                <a:latin typeface="+mj-lt"/>
              </a:rPr>
              <a:t>idegen nyelvi</a:t>
            </a:r>
            <a:r>
              <a:rPr lang="hu-HU" dirty="0" smtClean="0">
                <a:latin typeface="+mj-lt"/>
              </a:rPr>
              <a:t> és </a:t>
            </a:r>
            <a:r>
              <a:rPr lang="hu-HU" b="1" dirty="0" smtClean="0">
                <a:latin typeface="+mj-lt"/>
              </a:rPr>
              <a:t>informatikai</a:t>
            </a:r>
            <a:r>
              <a:rPr lang="hu-HU" dirty="0" smtClean="0">
                <a:latin typeface="+mj-lt"/>
              </a:rPr>
              <a:t> kommunikációs kompetenciáinak javítása.</a:t>
            </a:r>
          </a:p>
          <a:p>
            <a:pPr marL="274320" indent="-274320" algn="just" fontAlgn="auto">
              <a:spcAft>
                <a:spcPts val="0"/>
              </a:spcAft>
              <a:buClr>
                <a:schemeClr val="accent3"/>
              </a:buClr>
              <a:buFont typeface="Wingdings 2"/>
              <a:buNone/>
              <a:defRPr/>
            </a:pPr>
            <a:r>
              <a:rPr lang="hu-HU" b="1" dirty="0" smtClean="0">
                <a:latin typeface="+mj-lt"/>
              </a:rPr>
              <a:t>B; Az esélykülönbségek mérséklése</a:t>
            </a:r>
            <a:r>
              <a:rPr lang="hu-HU" dirty="0" smtClean="0">
                <a:latin typeface="+mj-lt"/>
              </a:rPr>
              <a:t>:</a:t>
            </a:r>
          </a:p>
          <a:p>
            <a:pPr marL="274320" indent="-274320" algn="just" fontAlgn="auto">
              <a:spcAft>
                <a:spcPts val="0"/>
              </a:spcAft>
              <a:buClr>
                <a:schemeClr val="accent3"/>
              </a:buClr>
              <a:buFont typeface="Wingdings 2"/>
              <a:buNone/>
              <a:defRPr/>
            </a:pPr>
            <a:r>
              <a:rPr lang="hu-HU" dirty="0" smtClean="0">
                <a:latin typeface="+mj-lt"/>
              </a:rPr>
              <a:t>	A </a:t>
            </a:r>
            <a:r>
              <a:rPr lang="hu-HU" b="1" dirty="0" smtClean="0">
                <a:latin typeface="+mj-lt"/>
              </a:rPr>
              <a:t>7., 8. osztályos</a:t>
            </a:r>
            <a:r>
              <a:rPr lang="hu-HU" dirty="0" smtClean="0">
                <a:latin typeface="+mj-lt"/>
              </a:rPr>
              <a:t> tanulók </a:t>
            </a:r>
            <a:r>
              <a:rPr lang="hu-HU" b="1" dirty="0" smtClean="0">
                <a:latin typeface="+mj-lt"/>
              </a:rPr>
              <a:t>differenciált</a:t>
            </a:r>
            <a:r>
              <a:rPr lang="hu-HU" dirty="0" smtClean="0">
                <a:latin typeface="+mj-lt"/>
              </a:rPr>
              <a:t> támogatása </a:t>
            </a:r>
          </a:p>
          <a:p>
            <a:pPr marL="274320" indent="-274320" algn="just" fontAlgn="auto">
              <a:spcAft>
                <a:spcPts val="0"/>
              </a:spcAft>
              <a:buClr>
                <a:schemeClr val="accent3"/>
              </a:buClr>
              <a:buFont typeface="Wingdings 2"/>
              <a:buNone/>
              <a:defRPr/>
            </a:pPr>
            <a:r>
              <a:rPr lang="hu-HU" dirty="0" smtClean="0">
                <a:latin typeface="+mj-lt"/>
              </a:rPr>
              <a:t>	A </a:t>
            </a:r>
            <a:r>
              <a:rPr lang="hu-HU" b="1" dirty="0" smtClean="0">
                <a:latin typeface="+mj-lt"/>
              </a:rPr>
              <a:t>tanórán kívüli</a:t>
            </a:r>
            <a:r>
              <a:rPr lang="hu-HU" dirty="0" smtClean="0">
                <a:latin typeface="+mj-lt"/>
              </a:rPr>
              <a:t> foglalkozások terén meglévő jelenlegi különbségek mérséklése.</a:t>
            </a:r>
          </a:p>
          <a:p>
            <a:pPr marL="274320" indent="-274320" algn="just" fontAlgn="auto">
              <a:spcAft>
                <a:spcPts val="0"/>
              </a:spcAft>
              <a:buClr>
                <a:schemeClr val="accent3"/>
              </a:buClr>
              <a:buFont typeface="Wingdings 2"/>
              <a:buNone/>
              <a:defRPr/>
            </a:pPr>
            <a:r>
              <a:rPr lang="hu-HU" dirty="0" smtClean="0">
                <a:latin typeface="+mj-lt"/>
              </a:rPr>
              <a:t>	A </a:t>
            </a:r>
            <a:r>
              <a:rPr lang="hu-HU" b="1" dirty="0" smtClean="0">
                <a:latin typeface="+mj-lt"/>
              </a:rPr>
              <a:t>kompetenciamérések</a:t>
            </a:r>
            <a:r>
              <a:rPr lang="hu-HU" dirty="0" smtClean="0">
                <a:latin typeface="+mj-lt"/>
              </a:rPr>
              <a:t> során az országos átlag alatti teljesítményt nyújtó tanulócsoportok célirányos és hatékony foglalkoztatása feltételeinek megteremtése és nyomon követése.</a:t>
            </a:r>
          </a:p>
          <a:p>
            <a:pPr marL="274320" indent="-274320" algn="just" fontAlgn="auto">
              <a:spcAft>
                <a:spcPts val="0"/>
              </a:spcAft>
              <a:buClr>
                <a:schemeClr val="accent3"/>
              </a:buClr>
              <a:buFont typeface="Wingdings 2"/>
              <a:buNone/>
              <a:defRPr/>
            </a:pPr>
            <a:r>
              <a:rPr lang="hu-HU" b="1" dirty="0" smtClean="0">
                <a:latin typeface="+mj-lt"/>
              </a:rPr>
              <a:t>	Arany János program</a:t>
            </a:r>
            <a:r>
              <a:rPr lang="hu-HU" dirty="0" smtClean="0">
                <a:latin typeface="+mj-lt"/>
              </a:rPr>
              <a:t>. </a:t>
            </a:r>
          </a:p>
          <a:p>
            <a:pPr marL="274320" indent="-274320" algn="just" fontAlgn="auto">
              <a:spcAft>
                <a:spcPts val="0"/>
              </a:spcAft>
              <a:buClr>
                <a:schemeClr val="accent3"/>
              </a:buClr>
              <a:buFont typeface="Wingdings 2"/>
              <a:buNone/>
              <a:defRPr/>
            </a:pPr>
            <a:r>
              <a:rPr lang="hu-HU" dirty="0" smtClean="0">
                <a:latin typeface="+mj-lt"/>
              </a:rPr>
              <a:t>	A </a:t>
            </a:r>
            <a:r>
              <a:rPr lang="hu-HU" b="1" dirty="0" smtClean="0">
                <a:latin typeface="+mj-lt"/>
              </a:rPr>
              <a:t>kollégiumi</a:t>
            </a:r>
            <a:r>
              <a:rPr lang="hu-HU" dirty="0" smtClean="0">
                <a:latin typeface="+mj-lt"/>
              </a:rPr>
              <a:t> foglalkozások rendszerében a kompetenciaalapú megközelítés, az egyéni képességfejlesztés előtérbe hozása. </a:t>
            </a:r>
          </a:p>
          <a:p>
            <a:pPr marL="274320" indent="-274320" algn="just" fontAlgn="auto">
              <a:spcAft>
                <a:spcPts val="0"/>
              </a:spcAft>
              <a:buClr>
                <a:schemeClr val="accent3"/>
              </a:buClr>
              <a:buFont typeface="Wingdings 2"/>
              <a:buNone/>
              <a:defRPr/>
            </a:pPr>
            <a:r>
              <a:rPr lang="hu-HU" dirty="0" smtClean="0">
                <a:latin typeface="+mj-lt"/>
              </a:rPr>
              <a:t>	A </a:t>
            </a:r>
            <a:r>
              <a:rPr lang="hu-HU" b="1" dirty="0" smtClean="0">
                <a:latin typeface="+mj-lt"/>
              </a:rPr>
              <a:t>szakiskolai felzárkóztató</a:t>
            </a:r>
            <a:r>
              <a:rPr lang="hu-HU" dirty="0" smtClean="0">
                <a:latin typeface="+mj-lt"/>
              </a:rPr>
              <a:t> oktatás tartalmi és módszertani megerősítése.</a:t>
            </a:r>
          </a:p>
          <a:p>
            <a:pPr marL="274320" indent="-274320" algn="just" fontAlgn="auto">
              <a:spcAft>
                <a:spcPts val="0"/>
              </a:spcAft>
              <a:buClr>
                <a:schemeClr val="accent3"/>
              </a:buClr>
              <a:buFont typeface="Wingdings 2"/>
              <a:buNone/>
              <a:defRPr/>
            </a:pPr>
            <a:r>
              <a:rPr lang="hu-HU" b="1" dirty="0" smtClean="0">
                <a:latin typeface="+mj-lt"/>
              </a:rPr>
              <a:t>C; Az iskolarendszerű felnőttoktatás</a:t>
            </a:r>
            <a:r>
              <a:rPr lang="hu-HU" dirty="0" smtClean="0">
                <a:latin typeface="+mj-lt"/>
              </a:rPr>
              <a:t>.</a:t>
            </a:r>
          </a:p>
          <a:p>
            <a:pPr marL="274320" indent="-274320" algn="just" fontAlgn="auto">
              <a:spcAft>
                <a:spcPts val="0"/>
              </a:spcAft>
              <a:buClr>
                <a:schemeClr val="accent3"/>
              </a:buClr>
              <a:buFont typeface="Wingdings 2"/>
              <a:buNone/>
              <a:defRPr/>
            </a:pPr>
            <a:r>
              <a:rPr lang="hu-HU" b="1" dirty="0" smtClean="0">
                <a:latin typeface="+mj-lt"/>
              </a:rPr>
              <a:t>D; Az intézmények szakmai teljesítményének rendszerbe állított mérése és értékelése, az eredmények nyilvánosságának</a:t>
            </a:r>
            <a:r>
              <a:rPr lang="hu-HU" dirty="0" smtClean="0">
                <a:latin typeface="+mj-lt"/>
              </a:rPr>
              <a:t> </a:t>
            </a:r>
            <a:r>
              <a:rPr lang="hu-HU" b="1" dirty="0" smtClean="0">
                <a:latin typeface="+mj-lt"/>
              </a:rPr>
              <a:t>biztosítása</a:t>
            </a:r>
            <a:r>
              <a:rPr lang="hu-HU" dirty="0" smtClean="0">
                <a:latin typeface="+mj-lt"/>
              </a:rPr>
              <a:t>:</a:t>
            </a:r>
          </a:p>
          <a:p>
            <a:pPr marL="274320" indent="-274320" algn="just" fontAlgn="auto">
              <a:spcAft>
                <a:spcPts val="0"/>
              </a:spcAft>
              <a:buClr>
                <a:schemeClr val="accent3"/>
              </a:buClr>
              <a:buFont typeface="Wingdings 2"/>
              <a:buNone/>
              <a:defRPr/>
            </a:pPr>
            <a:r>
              <a:rPr lang="hu-HU" dirty="0" smtClean="0">
                <a:latin typeface="+mj-lt"/>
              </a:rPr>
              <a:t>	A </a:t>
            </a:r>
            <a:r>
              <a:rPr lang="hu-HU" b="1" dirty="0" smtClean="0">
                <a:latin typeface="+mj-lt"/>
              </a:rPr>
              <a:t>fenntartói szakmai ellenőrzések.</a:t>
            </a:r>
            <a:r>
              <a:rPr lang="hu-HU" dirty="0" smtClean="0">
                <a:latin typeface="+mj-lt"/>
              </a:rPr>
              <a:t> </a:t>
            </a:r>
          </a:p>
          <a:p>
            <a:pPr marL="274320" indent="-274320" algn="just" fontAlgn="auto">
              <a:spcAft>
                <a:spcPts val="0"/>
              </a:spcAft>
              <a:buClr>
                <a:schemeClr val="accent3"/>
              </a:buClr>
              <a:buFont typeface="Wingdings 2"/>
              <a:buNone/>
              <a:defRPr/>
            </a:pPr>
            <a:r>
              <a:rPr lang="hu-HU" dirty="0" smtClean="0">
                <a:latin typeface="+mj-lt"/>
              </a:rPr>
              <a:t>	Az </a:t>
            </a:r>
            <a:r>
              <a:rPr lang="hu-HU" b="1" dirty="0" smtClean="0">
                <a:latin typeface="+mj-lt"/>
              </a:rPr>
              <a:t>országos kompetenciamérés</a:t>
            </a:r>
            <a:r>
              <a:rPr lang="hu-HU" dirty="0" smtClean="0">
                <a:latin typeface="+mj-lt"/>
              </a:rPr>
              <a:t> mutatói intézményi szintű feldolgozásának rendszerbe állítása.</a:t>
            </a:r>
          </a:p>
          <a:p>
            <a:pPr marL="274320" indent="-274320" algn="just" fontAlgn="auto">
              <a:spcAft>
                <a:spcPts val="0"/>
              </a:spcAft>
              <a:buClr>
                <a:schemeClr val="accent3"/>
              </a:buClr>
              <a:buFont typeface="Wingdings 2"/>
              <a:buNone/>
              <a:defRPr/>
            </a:pPr>
            <a:r>
              <a:rPr lang="hu-HU" dirty="0" smtClean="0">
                <a:latin typeface="+mj-lt"/>
              </a:rPr>
              <a:t>	A </a:t>
            </a:r>
            <a:r>
              <a:rPr lang="hu-HU" b="1" dirty="0" smtClean="0">
                <a:latin typeface="+mj-lt"/>
              </a:rPr>
              <a:t>külső és belső ellenőrzés</a:t>
            </a:r>
            <a:r>
              <a:rPr lang="hu-HU" dirty="0" smtClean="0">
                <a:latin typeface="+mj-lt"/>
              </a:rPr>
              <a:t> egyensúlyának – a szakma bevonásával történő – biztosítása.</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C084605B-C151-4A20-A36E-EC6D949D4FFB}" type="slidenum">
              <a:rPr lang="hu-HU"/>
              <a:pPr>
                <a:defRPr/>
              </a:pPr>
              <a:t>44</a:t>
            </a:fld>
            <a:endParaRPr lang="hu-HU"/>
          </a:p>
        </p:txBody>
      </p:sp>
      <p:sp>
        <p:nvSpPr>
          <p:cNvPr id="5" name="Dátum helye 4"/>
          <p:cNvSpPr>
            <a:spLocks noGrp="1"/>
          </p:cNvSpPr>
          <p:nvPr>
            <p:ph type="dt" sz="quarter" idx="10"/>
          </p:nvPr>
        </p:nvSpPr>
        <p:spPr/>
        <p:txBody>
          <a:bodyPr/>
          <a:lstStyle/>
          <a:p>
            <a:pPr>
              <a:defRPr/>
            </a:pPr>
            <a:fld id="{8C08D06F-E2C5-43F4-AFDB-26E6C615F0E0}" type="datetime1">
              <a:rPr lang="hu-HU"/>
              <a:pPr>
                <a:defRPr/>
              </a:pPr>
              <a:t>2012.05.06.</a:t>
            </a:fld>
            <a:endParaRPr lang="hu-HU"/>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260350"/>
            <a:ext cx="8229600" cy="6064250"/>
          </a:xfrm>
        </p:spPr>
        <p:txBody>
          <a:bodyPr>
            <a:noAutofit/>
          </a:bodyPr>
          <a:lstStyle/>
          <a:p>
            <a:pPr marL="274320" indent="-274320" algn="just" fontAlgn="auto">
              <a:spcAft>
                <a:spcPts val="0"/>
              </a:spcAft>
              <a:buClr>
                <a:schemeClr val="accent3"/>
              </a:buClr>
              <a:buFont typeface="Wingdings 2"/>
              <a:buNone/>
              <a:defRPr/>
            </a:pPr>
            <a:r>
              <a:rPr lang="hu-HU" sz="1500" b="1" dirty="0" smtClean="0">
                <a:latin typeface="+mj-lt"/>
              </a:rPr>
              <a:t>E; Szervezetfejlesztés az intézményhálózatban</a:t>
            </a:r>
            <a:r>
              <a:rPr lang="hu-HU" sz="1500" dirty="0" smtClean="0">
                <a:latin typeface="+mj-lt"/>
              </a:rPr>
              <a:t>:</a:t>
            </a:r>
          </a:p>
          <a:p>
            <a:pPr marL="274320" indent="-274320" algn="just" fontAlgn="auto">
              <a:spcAft>
                <a:spcPts val="0"/>
              </a:spcAft>
              <a:buClr>
                <a:schemeClr val="accent3"/>
              </a:buClr>
              <a:buFont typeface="Wingdings 2"/>
              <a:buNone/>
              <a:defRPr/>
            </a:pPr>
            <a:r>
              <a:rPr lang="hu-HU" sz="1500" dirty="0" smtClean="0">
                <a:latin typeface="+mj-lt"/>
              </a:rPr>
              <a:t>	Az azonos típusú intézmények </a:t>
            </a:r>
            <a:r>
              <a:rPr lang="hu-HU" sz="1500" b="1" dirty="0" smtClean="0">
                <a:latin typeface="+mj-lt"/>
              </a:rPr>
              <a:t>szakmai, pedagógiai együttműködése</a:t>
            </a:r>
            <a:r>
              <a:rPr lang="hu-HU" sz="1500" dirty="0" smtClean="0">
                <a:latin typeface="+mj-lt"/>
              </a:rPr>
              <a:t>.</a:t>
            </a:r>
          </a:p>
          <a:p>
            <a:pPr marL="274320" indent="-274320" algn="just" fontAlgn="auto">
              <a:spcAft>
                <a:spcPts val="0"/>
              </a:spcAft>
              <a:buClr>
                <a:schemeClr val="accent3"/>
              </a:buClr>
              <a:buFont typeface="Wingdings 2"/>
              <a:buNone/>
              <a:defRPr/>
            </a:pPr>
            <a:r>
              <a:rPr lang="hu-HU" sz="1500" b="1" dirty="0" smtClean="0">
                <a:latin typeface="+mj-lt"/>
              </a:rPr>
              <a:t>	„Iskolaközi” szakmai munkaközösségek</a:t>
            </a:r>
            <a:r>
              <a:rPr lang="hu-HU" sz="1500" dirty="0" smtClean="0">
                <a:latin typeface="+mj-lt"/>
              </a:rPr>
              <a:t> létrehozása és működtetése.</a:t>
            </a:r>
          </a:p>
          <a:p>
            <a:pPr marL="274320" indent="-274320" algn="just" fontAlgn="auto">
              <a:spcAft>
                <a:spcPts val="0"/>
              </a:spcAft>
              <a:buClr>
                <a:schemeClr val="accent3"/>
              </a:buClr>
              <a:buFont typeface="Wingdings 2"/>
              <a:buNone/>
              <a:defRPr/>
            </a:pPr>
            <a:r>
              <a:rPr lang="hu-HU" sz="1500" b="1" dirty="0" smtClean="0">
                <a:latin typeface="+mj-lt"/>
              </a:rPr>
              <a:t>	Nemzetközi</a:t>
            </a:r>
            <a:r>
              <a:rPr lang="hu-HU" sz="1500" dirty="0" smtClean="0">
                <a:latin typeface="+mj-lt"/>
              </a:rPr>
              <a:t> szakmai együttműködés. </a:t>
            </a:r>
          </a:p>
          <a:p>
            <a:pPr marL="274320" indent="-274320" algn="just" fontAlgn="auto">
              <a:spcAft>
                <a:spcPts val="0"/>
              </a:spcAft>
              <a:buClr>
                <a:schemeClr val="accent3"/>
              </a:buClr>
              <a:buFont typeface="Wingdings 2"/>
              <a:buNone/>
              <a:defRPr/>
            </a:pPr>
            <a:r>
              <a:rPr lang="hu-HU" sz="1500" b="1" dirty="0" smtClean="0">
                <a:latin typeface="+mj-lt"/>
              </a:rPr>
              <a:t>	Tanulói teljesítmény-mérés</a:t>
            </a:r>
            <a:r>
              <a:rPr lang="hu-HU" sz="1500" dirty="0" smtClean="0">
                <a:latin typeface="+mj-lt"/>
              </a:rPr>
              <a:t> és értékelés.</a:t>
            </a:r>
          </a:p>
          <a:p>
            <a:pPr marL="274320" indent="-274320" algn="just" fontAlgn="auto">
              <a:spcAft>
                <a:spcPts val="0"/>
              </a:spcAft>
              <a:buClr>
                <a:schemeClr val="accent3"/>
              </a:buClr>
              <a:buFont typeface="Wingdings 2"/>
              <a:buNone/>
              <a:defRPr/>
            </a:pPr>
            <a:r>
              <a:rPr lang="hu-HU" sz="1500" b="1" dirty="0" smtClean="0">
                <a:latin typeface="+mj-lt"/>
              </a:rPr>
              <a:t>	Vezetői és pedagógusi teljesítményértékelő</a:t>
            </a:r>
            <a:r>
              <a:rPr lang="hu-HU" sz="1500" dirty="0" smtClean="0">
                <a:latin typeface="+mj-lt"/>
              </a:rPr>
              <a:t> rendszer. </a:t>
            </a:r>
          </a:p>
          <a:p>
            <a:pPr marL="274320" indent="-274320" algn="just" fontAlgn="auto">
              <a:spcAft>
                <a:spcPts val="0"/>
              </a:spcAft>
              <a:buClr>
                <a:schemeClr val="accent3"/>
              </a:buClr>
              <a:buFont typeface="Wingdings 2"/>
              <a:buNone/>
              <a:defRPr/>
            </a:pPr>
            <a:r>
              <a:rPr lang="hu-HU" sz="1500" dirty="0" smtClean="0">
                <a:latin typeface="+mj-lt"/>
              </a:rPr>
              <a:t>	A </a:t>
            </a:r>
            <a:r>
              <a:rPr lang="hu-HU" sz="1500" b="1" dirty="0" smtClean="0">
                <a:latin typeface="+mj-lt"/>
              </a:rPr>
              <a:t>térségi szemléletmód </a:t>
            </a:r>
            <a:r>
              <a:rPr lang="hu-HU" sz="1500" dirty="0" smtClean="0">
                <a:latin typeface="+mj-lt"/>
              </a:rPr>
              <a:t>erősítése.</a:t>
            </a:r>
          </a:p>
          <a:p>
            <a:pPr marL="274320" indent="-274320" algn="just" fontAlgn="auto">
              <a:spcAft>
                <a:spcPts val="0"/>
              </a:spcAft>
              <a:buClr>
                <a:schemeClr val="accent3"/>
              </a:buClr>
              <a:buFont typeface="Wingdings 2"/>
              <a:buNone/>
              <a:defRPr/>
            </a:pPr>
            <a:r>
              <a:rPr lang="hu-HU" sz="1500" dirty="0" smtClean="0">
                <a:latin typeface="+mj-lt"/>
              </a:rPr>
              <a:t>	A </a:t>
            </a:r>
            <a:r>
              <a:rPr lang="hu-HU" sz="1500" b="1" dirty="0" smtClean="0">
                <a:latin typeface="+mj-lt"/>
              </a:rPr>
              <a:t>12 évfolyamos egységes iskola</a:t>
            </a:r>
            <a:r>
              <a:rPr lang="hu-HU" sz="1500" dirty="0" smtClean="0">
                <a:latin typeface="+mj-lt"/>
              </a:rPr>
              <a:t> iránti igény folyamatos nyomon követése.</a:t>
            </a:r>
          </a:p>
          <a:p>
            <a:pPr marL="274320" indent="-274320" algn="just" fontAlgn="auto">
              <a:spcAft>
                <a:spcPts val="0"/>
              </a:spcAft>
              <a:buClr>
                <a:schemeClr val="accent3"/>
              </a:buClr>
              <a:buFont typeface="Wingdings 2"/>
              <a:buNone/>
              <a:defRPr/>
            </a:pPr>
            <a:r>
              <a:rPr lang="hu-HU" sz="1500" b="1" dirty="0" smtClean="0">
                <a:latin typeface="+mj-lt"/>
              </a:rPr>
              <a:t>F; Az intézményi</a:t>
            </a:r>
            <a:r>
              <a:rPr lang="hu-HU" sz="1500" dirty="0" smtClean="0">
                <a:latin typeface="+mj-lt"/>
              </a:rPr>
              <a:t> </a:t>
            </a:r>
            <a:r>
              <a:rPr lang="hu-HU" sz="1500" b="1" dirty="0" smtClean="0">
                <a:latin typeface="+mj-lt"/>
              </a:rPr>
              <a:t>humánerőforrás</a:t>
            </a:r>
            <a:r>
              <a:rPr lang="hu-HU" sz="1500" dirty="0" smtClean="0">
                <a:latin typeface="+mj-lt"/>
              </a:rPr>
              <a:t> átgondolt és </a:t>
            </a:r>
            <a:r>
              <a:rPr lang="hu-HU" sz="1500" b="1" dirty="0" smtClean="0">
                <a:latin typeface="+mj-lt"/>
              </a:rPr>
              <a:t>folyamatos fejlesztése</a:t>
            </a:r>
            <a:r>
              <a:rPr lang="hu-HU" sz="1500" dirty="0" smtClean="0">
                <a:latin typeface="+mj-lt"/>
              </a:rPr>
              <a:t>:</a:t>
            </a:r>
          </a:p>
          <a:p>
            <a:pPr marL="274320" indent="-274320" algn="just" fontAlgn="auto">
              <a:spcAft>
                <a:spcPts val="0"/>
              </a:spcAft>
              <a:buClr>
                <a:schemeClr val="accent3"/>
              </a:buClr>
              <a:buFont typeface="Wingdings 2"/>
              <a:buNone/>
              <a:defRPr/>
            </a:pPr>
            <a:r>
              <a:rPr lang="hu-HU" sz="1500" b="1" dirty="0" smtClean="0">
                <a:latin typeface="+mj-lt"/>
              </a:rPr>
              <a:t>	Iskolai menedzsment</a:t>
            </a:r>
            <a:r>
              <a:rPr lang="hu-HU" sz="1500" dirty="0" smtClean="0">
                <a:latin typeface="+mj-lt"/>
              </a:rPr>
              <a:t> kompetenciáinak bővítése.</a:t>
            </a:r>
          </a:p>
          <a:p>
            <a:pPr marL="274320" indent="-274320" algn="just" fontAlgn="auto">
              <a:spcAft>
                <a:spcPts val="0"/>
              </a:spcAft>
              <a:buClr>
                <a:schemeClr val="accent3"/>
              </a:buClr>
              <a:buFont typeface="Wingdings 2"/>
              <a:buNone/>
              <a:defRPr/>
            </a:pPr>
            <a:r>
              <a:rPr lang="hu-HU" sz="1500" dirty="0" smtClean="0">
                <a:latin typeface="+mj-lt"/>
              </a:rPr>
              <a:t>	A </a:t>
            </a:r>
            <a:r>
              <a:rPr lang="hu-HU" sz="1500" b="1" dirty="0" smtClean="0">
                <a:latin typeface="+mj-lt"/>
              </a:rPr>
              <a:t>„tanulásvezető pedagógus</a:t>
            </a:r>
            <a:r>
              <a:rPr lang="hu-HU" sz="1500" dirty="0" smtClean="0">
                <a:latin typeface="+mj-lt"/>
              </a:rPr>
              <a:t>” attitűd megalapozása, fejlesztése. </a:t>
            </a:r>
          </a:p>
          <a:p>
            <a:pPr marL="274320" indent="-274320" algn="just" fontAlgn="auto">
              <a:spcAft>
                <a:spcPts val="0"/>
              </a:spcAft>
              <a:buClr>
                <a:schemeClr val="accent3"/>
              </a:buClr>
              <a:buFont typeface="Wingdings 2"/>
              <a:buNone/>
              <a:defRPr/>
            </a:pPr>
            <a:r>
              <a:rPr lang="hu-HU" sz="1500" dirty="0" smtClean="0">
                <a:latin typeface="+mj-lt"/>
              </a:rPr>
              <a:t>	A pedagógusok </a:t>
            </a:r>
            <a:r>
              <a:rPr lang="hu-HU" sz="1500" b="1" dirty="0" smtClean="0">
                <a:latin typeface="+mj-lt"/>
              </a:rPr>
              <a:t>idegen nyelvi és informatikai</a:t>
            </a:r>
            <a:r>
              <a:rPr lang="hu-HU" sz="1500" dirty="0" smtClean="0">
                <a:latin typeface="+mj-lt"/>
              </a:rPr>
              <a:t> kommunikációs képességének és készségeinek fejlesztése; külső és belső képzésekkel, tréningekkel.</a:t>
            </a:r>
          </a:p>
          <a:p>
            <a:pPr marL="274320" indent="-274320" algn="just" fontAlgn="auto">
              <a:spcAft>
                <a:spcPts val="0"/>
              </a:spcAft>
              <a:buClr>
                <a:schemeClr val="accent3"/>
              </a:buClr>
              <a:buFont typeface="Wingdings 2"/>
              <a:buNone/>
              <a:defRPr/>
            </a:pPr>
            <a:r>
              <a:rPr lang="hu-HU" sz="1500" dirty="0" smtClean="0">
                <a:latin typeface="+mj-lt"/>
              </a:rPr>
              <a:t>	Az </a:t>
            </a:r>
            <a:r>
              <a:rPr lang="hu-HU" sz="1500" b="1" dirty="0" smtClean="0">
                <a:latin typeface="+mj-lt"/>
              </a:rPr>
              <a:t>idegen nyelv-oktatás</a:t>
            </a:r>
            <a:r>
              <a:rPr lang="hu-HU" sz="1500" dirty="0" smtClean="0">
                <a:latin typeface="+mj-lt"/>
              </a:rPr>
              <a:t> jogszabályban előírt kínálata személyi feltételrendszerének biztosítása.</a:t>
            </a:r>
          </a:p>
          <a:p>
            <a:pPr marL="274320" indent="-274320" algn="just" fontAlgn="auto">
              <a:spcAft>
                <a:spcPts val="0"/>
              </a:spcAft>
              <a:buClr>
                <a:schemeClr val="accent3"/>
              </a:buClr>
              <a:buFont typeface="Wingdings 2"/>
              <a:buNone/>
              <a:defRPr/>
            </a:pPr>
            <a:r>
              <a:rPr lang="hu-HU" sz="1500" dirty="0" smtClean="0">
                <a:latin typeface="+mj-lt"/>
              </a:rPr>
              <a:t>	A </a:t>
            </a:r>
            <a:r>
              <a:rPr lang="hu-HU" sz="1500" b="1" dirty="0" smtClean="0">
                <a:latin typeface="+mj-lt"/>
              </a:rPr>
              <a:t>segítő szakember-ellátottság</a:t>
            </a:r>
            <a:r>
              <a:rPr lang="hu-HU" sz="1500" dirty="0" smtClean="0">
                <a:latin typeface="+mj-lt"/>
              </a:rPr>
              <a:t> terén lévő különbségek mérséklése, megszüntetése. </a:t>
            </a:r>
          </a:p>
          <a:p>
            <a:pPr marL="274320" indent="-274320" algn="just" fontAlgn="auto">
              <a:spcAft>
                <a:spcPts val="0"/>
              </a:spcAft>
              <a:buClr>
                <a:schemeClr val="accent3"/>
              </a:buClr>
              <a:buFont typeface="Wingdings 2"/>
              <a:buNone/>
              <a:defRPr/>
            </a:pPr>
            <a:r>
              <a:rPr lang="hu-HU" sz="1500" b="1" dirty="0" smtClean="0">
                <a:latin typeface="+mj-lt"/>
              </a:rPr>
              <a:t>G;</a:t>
            </a:r>
            <a:r>
              <a:rPr lang="hu-HU" sz="1500" dirty="0" smtClean="0">
                <a:latin typeface="+mj-lt"/>
              </a:rPr>
              <a:t> Célirányos </a:t>
            </a:r>
            <a:r>
              <a:rPr lang="hu-HU" sz="1500" b="1" dirty="0" smtClean="0">
                <a:latin typeface="+mj-lt"/>
              </a:rPr>
              <a:t>financiális</a:t>
            </a:r>
            <a:r>
              <a:rPr lang="hu-HU" sz="1500" dirty="0" smtClean="0">
                <a:latin typeface="+mj-lt"/>
              </a:rPr>
              <a:t> támogatás, a </a:t>
            </a:r>
            <a:r>
              <a:rPr lang="hu-HU" sz="1500" b="1" dirty="0" smtClean="0">
                <a:latin typeface="+mj-lt"/>
              </a:rPr>
              <a:t>tárgyi, dologi feltételek</a:t>
            </a:r>
            <a:r>
              <a:rPr lang="hu-HU" sz="1500" dirty="0" smtClean="0">
                <a:latin typeface="+mj-lt"/>
              </a:rPr>
              <a:t> biztosítása, javítása:</a:t>
            </a:r>
          </a:p>
          <a:p>
            <a:pPr marL="274320" indent="-274320" algn="just" fontAlgn="auto">
              <a:spcAft>
                <a:spcPts val="0"/>
              </a:spcAft>
              <a:buClr>
                <a:schemeClr val="accent3"/>
              </a:buClr>
              <a:buFont typeface="Wingdings 2"/>
              <a:buNone/>
              <a:defRPr/>
            </a:pPr>
            <a:r>
              <a:rPr lang="hu-HU" sz="1500" dirty="0" smtClean="0">
                <a:latin typeface="+mj-lt"/>
              </a:rPr>
              <a:t>	A vezetők és pedagógusok </a:t>
            </a:r>
            <a:r>
              <a:rPr lang="hu-HU" sz="1500" b="1" dirty="0" smtClean="0">
                <a:latin typeface="+mj-lt"/>
              </a:rPr>
              <a:t>át/továbbképzése</a:t>
            </a:r>
            <a:r>
              <a:rPr lang="hu-HU" sz="1500" dirty="0" smtClean="0">
                <a:latin typeface="+mj-lt"/>
              </a:rPr>
              <a:t> </a:t>
            </a:r>
            <a:r>
              <a:rPr lang="hu-HU" sz="1500" b="1" dirty="0" smtClean="0">
                <a:latin typeface="+mj-lt"/>
              </a:rPr>
              <a:t>pénzügyi feltételeinek</a:t>
            </a:r>
            <a:r>
              <a:rPr lang="hu-HU" sz="1500" dirty="0" smtClean="0">
                <a:latin typeface="+mj-lt"/>
              </a:rPr>
              <a:t> folyamatos biztosítása.</a:t>
            </a:r>
          </a:p>
          <a:p>
            <a:pPr marL="274320" indent="-274320" algn="just" fontAlgn="auto">
              <a:spcAft>
                <a:spcPts val="0"/>
              </a:spcAft>
              <a:buClr>
                <a:schemeClr val="accent3"/>
              </a:buClr>
              <a:buFont typeface="Wingdings 2"/>
              <a:buNone/>
              <a:defRPr/>
            </a:pPr>
            <a:r>
              <a:rPr lang="hu-HU" sz="1500" dirty="0" smtClean="0">
                <a:latin typeface="+mj-lt"/>
              </a:rPr>
              <a:t>	Az </a:t>
            </a:r>
            <a:r>
              <a:rPr lang="hu-HU" sz="1500" b="1" dirty="0" smtClean="0">
                <a:latin typeface="+mj-lt"/>
              </a:rPr>
              <a:t>intézmények elszámoltathatósága</a:t>
            </a:r>
            <a:r>
              <a:rPr lang="hu-HU" sz="1500" dirty="0" smtClean="0">
                <a:latin typeface="+mj-lt"/>
              </a:rPr>
              <a:t> elemeinek kidolgozása és a gyakorlatban történő alkalmazása.</a:t>
            </a:r>
          </a:p>
          <a:p>
            <a:pPr marL="274320" indent="-274320" algn="just" fontAlgn="auto">
              <a:spcAft>
                <a:spcPts val="0"/>
              </a:spcAft>
              <a:buClr>
                <a:schemeClr val="accent3"/>
              </a:buClr>
              <a:buFont typeface="Wingdings 2"/>
              <a:buNone/>
              <a:defRPr/>
            </a:pPr>
            <a:r>
              <a:rPr lang="hu-HU" sz="1500" dirty="0" smtClean="0">
                <a:latin typeface="+mj-lt"/>
              </a:rPr>
              <a:t>	A </a:t>
            </a:r>
            <a:r>
              <a:rPr lang="hu-HU" sz="1500" b="1" dirty="0" smtClean="0">
                <a:latin typeface="+mj-lt"/>
              </a:rPr>
              <a:t>kiemelkedő </a:t>
            </a:r>
            <a:r>
              <a:rPr lang="hu-HU" sz="1500" dirty="0" smtClean="0">
                <a:latin typeface="+mj-lt"/>
              </a:rPr>
              <a:t>egyéni </a:t>
            </a:r>
            <a:r>
              <a:rPr lang="hu-HU" sz="1500" b="1" dirty="0" smtClean="0">
                <a:latin typeface="+mj-lt"/>
              </a:rPr>
              <a:t>pedagógus-teljesítmények</a:t>
            </a:r>
            <a:r>
              <a:rPr lang="hu-HU" sz="1500" dirty="0" smtClean="0">
                <a:latin typeface="+mj-lt"/>
              </a:rPr>
              <a:t> – a korábbinál jelentősebb mértékű – anyagi elismerése forrásainak megteremtése.</a:t>
            </a:r>
          </a:p>
          <a:p>
            <a:pPr marL="274320" indent="-274320" algn="just" fontAlgn="auto">
              <a:spcAft>
                <a:spcPts val="0"/>
              </a:spcAft>
              <a:buClr>
                <a:schemeClr val="accent3"/>
              </a:buClr>
              <a:buFont typeface="Wingdings 2"/>
              <a:buNone/>
              <a:defRPr/>
            </a:pPr>
            <a:r>
              <a:rPr lang="hu-HU" sz="1500" dirty="0" smtClean="0">
                <a:latin typeface="+mj-lt"/>
              </a:rPr>
              <a:t>	Városi és kistérségi szintű </a:t>
            </a:r>
            <a:r>
              <a:rPr lang="hu-HU" sz="1500" b="1" dirty="0" smtClean="0">
                <a:latin typeface="+mj-lt"/>
              </a:rPr>
              <a:t>informatikai kapcsolatrendszer</a:t>
            </a:r>
            <a:r>
              <a:rPr lang="hu-HU" sz="1500" dirty="0" smtClean="0">
                <a:latin typeface="+mj-lt"/>
              </a:rPr>
              <a:t> létrehozása és folyamatos üzemeltetése.</a:t>
            </a:r>
          </a:p>
          <a:p>
            <a:pPr marL="274320" indent="-274320" algn="just" fontAlgn="auto">
              <a:spcAft>
                <a:spcPts val="0"/>
              </a:spcAft>
              <a:buClr>
                <a:schemeClr val="accent3"/>
              </a:buClr>
              <a:buFont typeface="Wingdings 2"/>
              <a:buNone/>
              <a:defRPr/>
            </a:pPr>
            <a:r>
              <a:rPr lang="hu-HU" sz="1500" dirty="0" smtClean="0">
                <a:latin typeface="+mj-lt"/>
              </a:rPr>
              <a:t>	A </a:t>
            </a:r>
            <a:r>
              <a:rPr lang="hu-HU" sz="1500" b="1" dirty="0" smtClean="0">
                <a:latin typeface="+mj-lt"/>
              </a:rPr>
              <a:t>kötelező eszköz- és felszerelési jegyzékben</a:t>
            </a:r>
            <a:r>
              <a:rPr lang="hu-HU" sz="1500" dirty="0" smtClean="0">
                <a:latin typeface="+mj-lt"/>
              </a:rPr>
              <a:t> foglaltak teljesítése, az </a:t>
            </a:r>
            <a:r>
              <a:rPr lang="hu-HU" sz="1500" dirty="0" err="1" smtClean="0">
                <a:latin typeface="+mj-lt"/>
              </a:rPr>
              <a:t>IKT-elemek</a:t>
            </a:r>
            <a:r>
              <a:rPr lang="hu-HU" sz="1500" dirty="0" smtClean="0">
                <a:latin typeface="+mj-lt"/>
              </a:rPr>
              <a:t> körének folyamatos bővítése.</a:t>
            </a:r>
          </a:p>
          <a:p>
            <a:pPr marL="274320" indent="-274320" algn="just" fontAlgn="auto">
              <a:spcAft>
                <a:spcPts val="0"/>
              </a:spcAft>
              <a:buClr>
                <a:schemeClr val="accent3"/>
              </a:buClr>
              <a:buFont typeface="Wingdings 2"/>
              <a:buNone/>
              <a:defRPr/>
            </a:pPr>
            <a:r>
              <a:rPr lang="hu-HU" sz="1500" dirty="0" smtClean="0">
                <a:latin typeface="+mj-lt"/>
              </a:rPr>
              <a:t>	Országos és regionális </a:t>
            </a:r>
            <a:r>
              <a:rPr lang="hu-HU" sz="1500" b="1" dirty="0" smtClean="0">
                <a:latin typeface="+mj-lt"/>
              </a:rPr>
              <a:t>pályázati felhívások</a:t>
            </a:r>
            <a:r>
              <a:rPr lang="hu-HU" sz="1500" dirty="0" smtClean="0">
                <a:latin typeface="+mj-lt"/>
              </a:rPr>
              <a:t> folyamatos nyomon követése, pályamunkák benyújtása. </a:t>
            </a:r>
            <a:endParaRPr lang="hu-HU" sz="1500" dirty="0">
              <a:latin typeface="+mj-lt"/>
            </a:endParaRPr>
          </a:p>
        </p:txBody>
      </p:sp>
      <p:sp>
        <p:nvSpPr>
          <p:cNvPr id="4" name="Dia számának helye 3"/>
          <p:cNvSpPr>
            <a:spLocks noGrp="1"/>
          </p:cNvSpPr>
          <p:nvPr>
            <p:ph type="sldNum" sz="quarter" idx="12"/>
          </p:nvPr>
        </p:nvSpPr>
        <p:spPr/>
        <p:txBody>
          <a:bodyPr/>
          <a:lstStyle/>
          <a:p>
            <a:pPr>
              <a:defRPr/>
            </a:pPr>
            <a:fld id="{80CC3950-CF6F-4E73-8824-6A195A5396F5}" type="slidenum">
              <a:rPr lang="hu-HU"/>
              <a:pPr>
                <a:defRPr/>
              </a:pPr>
              <a:t>45</a:t>
            </a:fld>
            <a:endParaRPr lang="hu-HU"/>
          </a:p>
        </p:txBody>
      </p:sp>
      <p:sp>
        <p:nvSpPr>
          <p:cNvPr id="5" name="Dátum helye 4"/>
          <p:cNvSpPr>
            <a:spLocks noGrp="1"/>
          </p:cNvSpPr>
          <p:nvPr>
            <p:ph type="dt" sz="quarter" idx="10"/>
          </p:nvPr>
        </p:nvSpPr>
        <p:spPr/>
        <p:txBody>
          <a:bodyPr/>
          <a:lstStyle/>
          <a:p>
            <a:pPr>
              <a:defRPr/>
            </a:pPr>
            <a:fld id="{E3EF3FEE-A956-4803-BDF2-E793B4BD2B31}" type="datetime1">
              <a:rPr lang="hu-HU"/>
              <a:pPr>
                <a:defRPr/>
              </a:pPr>
              <a:t>2012.05.06.</a:t>
            </a:fld>
            <a:endParaRPr lang="hu-HU"/>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600" b="1" dirty="0" smtClean="0"/>
              <a:t/>
            </a:r>
            <a:br>
              <a:rPr lang="hu-HU" sz="3600" b="1" dirty="0" smtClean="0"/>
            </a:br>
            <a:r>
              <a:rPr lang="hu-HU" sz="3600" b="1" dirty="0" smtClean="0"/>
              <a:t/>
            </a:r>
            <a:br>
              <a:rPr lang="hu-HU" sz="3600" b="1" dirty="0" smtClean="0"/>
            </a:br>
            <a:r>
              <a:rPr lang="hu-HU" sz="3600" b="1" u="sng" dirty="0" smtClean="0"/>
              <a:t>III.1.5.2. Intézménytípusonkénti fejlesztési célok és feladatok</a:t>
            </a:r>
            <a:r>
              <a:rPr lang="hu-HU" b="1" dirty="0" smtClean="0"/>
              <a:t/>
            </a:r>
            <a:br>
              <a:rPr lang="hu-HU" b="1" dirty="0" smtClean="0"/>
            </a:br>
            <a:endParaRPr lang="hu-HU" dirty="0"/>
          </a:p>
        </p:txBody>
      </p:sp>
      <p:sp>
        <p:nvSpPr>
          <p:cNvPr id="3" name="Tartalom helye 2"/>
          <p:cNvSpPr>
            <a:spLocks noGrp="1"/>
          </p:cNvSpPr>
          <p:nvPr>
            <p:ph idx="1"/>
          </p:nvPr>
        </p:nvSpPr>
        <p:spPr>
          <a:xfrm>
            <a:off x="395288" y="1196975"/>
            <a:ext cx="8229600" cy="5184775"/>
          </a:xfrm>
        </p:spPr>
        <p:txBody>
          <a:bodyPr>
            <a:noAutofit/>
          </a:bodyPr>
          <a:lstStyle/>
          <a:p>
            <a:pPr marL="274320" indent="-274320" algn="just" fontAlgn="auto">
              <a:spcAft>
                <a:spcPts val="0"/>
              </a:spcAft>
              <a:buClr>
                <a:schemeClr val="accent3"/>
              </a:buClr>
              <a:buFont typeface="Wingdings 2"/>
              <a:buNone/>
              <a:defRPr/>
            </a:pPr>
            <a:r>
              <a:rPr lang="hu-HU" sz="1600" b="1" u="sng" dirty="0" smtClean="0">
                <a:latin typeface="+mj-lt"/>
              </a:rPr>
              <a:t>Gimnáziumok</a:t>
            </a:r>
            <a:endParaRPr lang="hu-HU" sz="1600" dirty="0" smtClean="0">
              <a:latin typeface="+mj-lt"/>
            </a:endParaRPr>
          </a:p>
          <a:p>
            <a:pPr marL="274320" indent="-274320" algn="just" fontAlgn="auto">
              <a:spcAft>
                <a:spcPts val="0"/>
              </a:spcAft>
              <a:buClr>
                <a:schemeClr val="accent3"/>
              </a:buClr>
              <a:buFont typeface="Wingdings 2"/>
              <a:buNone/>
              <a:defRPr/>
            </a:pPr>
            <a:r>
              <a:rPr lang="hu-HU" sz="1500" dirty="0" smtClean="0">
                <a:latin typeface="+mj-lt"/>
              </a:rPr>
              <a:t>	-  </a:t>
            </a:r>
            <a:r>
              <a:rPr lang="hu-HU" sz="1500" b="1" dirty="0" smtClean="0">
                <a:latin typeface="+mj-lt"/>
              </a:rPr>
              <a:t>„rugalmas osztályszám-indítás</a:t>
            </a:r>
            <a:r>
              <a:rPr lang="hu-HU" sz="1500" dirty="0" smtClean="0">
                <a:latin typeface="+mj-lt"/>
              </a:rPr>
              <a:t>”,</a:t>
            </a:r>
          </a:p>
          <a:p>
            <a:pPr marL="274320" indent="-274320" algn="just" fontAlgn="auto">
              <a:spcAft>
                <a:spcPts val="0"/>
              </a:spcAft>
              <a:buClr>
                <a:schemeClr val="accent3"/>
              </a:buClr>
              <a:buFont typeface="Wingdings 2"/>
              <a:buNone/>
              <a:defRPr/>
            </a:pPr>
            <a:r>
              <a:rPr lang="hu-HU" sz="1500" b="1" dirty="0" smtClean="0">
                <a:latin typeface="+mj-lt"/>
              </a:rPr>
              <a:t>	- versenyképességének</a:t>
            </a:r>
            <a:r>
              <a:rPr lang="hu-HU" sz="1500" dirty="0" smtClean="0">
                <a:latin typeface="+mj-lt"/>
              </a:rPr>
              <a:t> megőrzése,</a:t>
            </a:r>
          </a:p>
          <a:p>
            <a:pPr marL="274320" indent="-274320" algn="just" fontAlgn="auto">
              <a:spcAft>
                <a:spcPts val="0"/>
              </a:spcAft>
              <a:buClr>
                <a:schemeClr val="accent3"/>
              </a:buClr>
              <a:buFont typeface="Wingdings 2"/>
              <a:buNone/>
              <a:defRPr/>
            </a:pPr>
            <a:r>
              <a:rPr lang="hu-HU" sz="1500" b="1" dirty="0" smtClean="0">
                <a:latin typeface="+mj-lt"/>
              </a:rPr>
              <a:t>	- „egységes természettudomány</a:t>
            </a:r>
            <a:r>
              <a:rPr lang="hu-HU" sz="1500" dirty="0" smtClean="0">
                <a:latin typeface="+mj-lt"/>
              </a:rPr>
              <a:t>” érettségi feltételeinek előkészítése és hatékony megvalósítása.</a:t>
            </a:r>
          </a:p>
          <a:p>
            <a:pPr marL="274320" indent="-274320" algn="just" fontAlgn="auto">
              <a:spcAft>
                <a:spcPts val="0"/>
              </a:spcAft>
              <a:buClr>
                <a:schemeClr val="accent3"/>
              </a:buClr>
              <a:buFont typeface="Wingdings 2"/>
              <a:buNone/>
              <a:defRPr/>
            </a:pPr>
            <a:r>
              <a:rPr lang="hu-HU" sz="1500" b="1" dirty="0" smtClean="0">
                <a:latin typeface="+mj-lt"/>
              </a:rPr>
              <a:t>	- emelt szintű érettségi vizsgát</a:t>
            </a:r>
            <a:r>
              <a:rPr lang="hu-HU" sz="1500" dirty="0" smtClean="0">
                <a:latin typeface="+mj-lt"/>
              </a:rPr>
              <a:t> tevő tanulók arányának növelése, </a:t>
            </a:r>
          </a:p>
          <a:p>
            <a:pPr marL="274320" indent="-274320" algn="just" fontAlgn="auto">
              <a:spcAft>
                <a:spcPts val="0"/>
              </a:spcAft>
              <a:buClr>
                <a:schemeClr val="accent3"/>
              </a:buClr>
              <a:buFont typeface="Wingdings 2"/>
              <a:buNone/>
              <a:defRPr/>
            </a:pPr>
            <a:r>
              <a:rPr lang="hu-HU" sz="1500" b="1" dirty="0" smtClean="0">
                <a:latin typeface="+mj-lt"/>
              </a:rPr>
              <a:t>	- OKJ-s szakmatanulási</a:t>
            </a:r>
            <a:r>
              <a:rPr lang="hu-HU" sz="1500" dirty="0" smtClean="0">
                <a:latin typeface="+mj-lt"/>
              </a:rPr>
              <a:t> lehetőségek hiteles bemutatása, szakmaválasztás elősegítése,</a:t>
            </a:r>
          </a:p>
          <a:p>
            <a:pPr marL="274320" indent="-274320" algn="just" fontAlgn="auto">
              <a:spcAft>
                <a:spcPts val="0"/>
              </a:spcAft>
              <a:buClr>
                <a:schemeClr val="accent3"/>
              </a:buClr>
              <a:buFont typeface="Wingdings 2"/>
              <a:buNone/>
              <a:defRPr/>
            </a:pPr>
            <a:r>
              <a:rPr lang="hu-HU" sz="1500" b="1" dirty="0" smtClean="0">
                <a:latin typeface="+mj-lt"/>
              </a:rPr>
              <a:t>	- közművelődési funkciók</a:t>
            </a:r>
            <a:r>
              <a:rPr lang="hu-HU" sz="1500" dirty="0" smtClean="0">
                <a:latin typeface="+mj-lt"/>
              </a:rPr>
              <a:t> erősítése. </a:t>
            </a:r>
          </a:p>
          <a:p>
            <a:pPr marL="274320" indent="-274320" algn="just" fontAlgn="auto">
              <a:spcAft>
                <a:spcPts val="0"/>
              </a:spcAft>
              <a:buClr>
                <a:schemeClr val="accent3"/>
              </a:buClr>
              <a:buFont typeface="Wingdings 2"/>
              <a:buNone/>
              <a:defRPr/>
            </a:pPr>
            <a:r>
              <a:rPr lang="hu-HU" sz="1500" dirty="0" smtClean="0">
                <a:latin typeface="+mj-lt"/>
              </a:rPr>
              <a:t> </a:t>
            </a:r>
          </a:p>
          <a:p>
            <a:pPr marL="274320" indent="-274320" algn="just" fontAlgn="auto">
              <a:spcAft>
                <a:spcPts val="0"/>
              </a:spcAft>
              <a:buClr>
                <a:schemeClr val="accent3"/>
              </a:buClr>
              <a:buFont typeface="Wingdings 2"/>
              <a:buNone/>
              <a:defRPr/>
            </a:pPr>
            <a:r>
              <a:rPr lang="hu-HU" sz="1500" b="1" u="sng" dirty="0" smtClean="0">
                <a:latin typeface="+mj-lt"/>
              </a:rPr>
              <a:t>Szakképző iskolák</a:t>
            </a:r>
            <a:r>
              <a:rPr lang="hu-HU" sz="1500" b="1" dirty="0" smtClean="0">
                <a:latin typeface="+mj-lt"/>
              </a:rPr>
              <a:t> (nagyobb mértékű</a:t>
            </a:r>
            <a:r>
              <a:rPr lang="hu-HU" sz="1500" dirty="0" smtClean="0">
                <a:latin typeface="+mj-lt"/>
              </a:rPr>
              <a:t> strukturális és tartalmi változások előtt állnak) </a:t>
            </a:r>
          </a:p>
          <a:p>
            <a:pPr marL="274320" indent="-274320" algn="just" fontAlgn="auto">
              <a:spcAft>
                <a:spcPts val="0"/>
              </a:spcAft>
              <a:buClr>
                <a:schemeClr val="accent3"/>
              </a:buClr>
              <a:buFont typeface="Wingdings 2"/>
              <a:buNone/>
              <a:defRPr/>
            </a:pPr>
            <a:r>
              <a:rPr lang="hu-HU" sz="1500" dirty="0" smtClean="0">
                <a:latin typeface="+mj-lt"/>
              </a:rPr>
              <a:t>	- a </a:t>
            </a:r>
            <a:r>
              <a:rPr lang="hu-HU" sz="1500" b="1" dirty="0" smtClean="0">
                <a:latin typeface="+mj-lt"/>
              </a:rPr>
              <a:t>munkaerő-piaci igényekkel</a:t>
            </a:r>
            <a:r>
              <a:rPr lang="hu-HU" sz="1500" dirty="0" smtClean="0">
                <a:latin typeface="+mj-lt"/>
              </a:rPr>
              <a:t> való összehangolása,</a:t>
            </a:r>
          </a:p>
          <a:p>
            <a:pPr marL="274320" indent="-274320" algn="just" fontAlgn="auto">
              <a:spcAft>
                <a:spcPts val="0"/>
              </a:spcAft>
              <a:buClr>
                <a:schemeClr val="accent3"/>
              </a:buClr>
              <a:buFont typeface="Wingdings 2"/>
              <a:buNone/>
              <a:defRPr/>
            </a:pPr>
            <a:r>
              <a:rPr lang="hu-HU" sz="1500" dirty="0" smtClean="0">
                <a:latin typeface="+mj-lt"/>
              </a:rPr>
              <a:t>	- a </a:t>
            </a:r>
            <a:r>
              <a:rPr lang="hu-HU" sz="1500" b="1" dirty="0" smtClean="0">
                <a:latin typeface="+mj-lt"/>
              </a:rPr>
              <a:t>térségi integrált szakképző központok</a:t>
            </a:r>
            <a:r>
              <a:rPr lang="hu-HU" sz="1500" dirty="0" smtClean="0">
                <a:latin typeface="+mj-lt"/>
              </a:rPr>
              <a:t> (TISZK) új koncepciója,</a:t>
            </a:r>
          </a:p>
          <a:p>
            <a:pPr marL="274320" indent="-274320" algn="just" fontAlgn="auto">
              <a:spcAft>
                <a:spcPts val="0"/>
              </a:spcAft>
              <a:buClr>
                <a:schemeClr val="accent3"/>
              </a:buClr>
              <a:buFont typeface="Wingdings 2"/>
              <a:buNone/>
              <a:defRPr/>
            </a:pPr>
            <a:r>
              <a:rPr lang="hu-HU" sz="1500" b="1" dirty="0" smtClean="0">
                <a:latin typeface="+mj-lt"/>
              </a:rPr>
              <a:t>	- Szakképzés-szervezési társaság</a:t>
            </a:r>
            <a:r>
              <a:rPr lang="hu-HU" sz="1500" dirty="0" smtClean="0">
                <a:latin typeface="+mj-lt"/>
              </a:rPr>
              <a:t>,</a:t>
            </a:r>
          </a:p>
          <a:p>
            <a:pPr marL="274320" indent="-274320" algn="just" fontAlgn="auto">
              <a:spcAft>
                <a:spcPts val="0"/>
              </a:spcAft>
              <a:buClr>
                <a:schemeClr val="accent3"/>
              </a:buClr>
              <a:buFont typeface="Wingdings 2"/>
              <a:buNone/>
              <a:defRPr/>
            </a:pPr>
            <a:r>
              <a:rPr lang="hu-HU" sz="1500" b="1" dirty="0" smtClean="0">
                <a:latin typeface="+mj-lt"/>
              </a:rPr>
              <a:t>	- fenntartói finanszírozás</a:t>
            </a:r>
            <a:r>
              <a:rPr lang="hu-HU" sz="1500" dirty="0" smtClean="0">
                <a:latin typeface="+mj-lt"/>
              </a:rPr>
              <a:t>,</a:t>
            </a:r>
          </a:p>
          <a:p>
            <a:pPr marL="274320" indent="-274320" algn="just" fontAlgn="auto">
              <a:spcAft>
                <a:spcPts val="0"/>
              </a:spcAft>
              <a:buClr>
                <a:schemeClr val="accent3"/>
              </a:buClr>
              <a:buFont typeface="Wingdings 2"/>
              <a:buNone/>
              <a:defRPr/>
            </a:pPr>
            <a:r>
              <a:rPr lang="hu-HU" sz="1500" dirty="0" smtClean="0">
                <a:latin typeface="+mj-lt"/>
              </a:rPr>
              <a:t>	- a </a:t>
            </a:r>
            <a:r>
              <a:rPr lang="hu-HU" sz="1500" b="1" dirty="0" smtClean="0">
                <a:latin typeface="+mj-lt"/>
              </a:rPr>
              <a:t>megyei önkormányzat</a:t>
            </a:r>
            <a:r>
              <a:rPr lang="hu-HU" sz="1500" dirty="0" smtClean="0">
                <a:latin typeface="+mj-lt"/>
              </a:rPr>
              <a:t> feladat-ellátási kötelezettsége megszűnik, </a:t>
            </a:r>
          </a:p>
          <a:p>
            <a:pPr marL="274320" indent="-274320" algn="just" fontAlgn="auto">
              <a:spcAft>
                <a:spcPts val="0"/>
              </a:spcAft>
              <a:buClr>
                <a:schemeClr val="accent3"/>
              </a:buClr>
              <a:buFont typeface="Wingdings 2"/>
              <a:buNone/>
              <a:defRPr/>
            </a:pPr>
            <a:r>
              <a:rPr lang="hu-HU" sz="1500" b="1" dirty="0" smtClean="0">
                <a:latin typeface="+mj-lt"/>
              </a:rPr>
              <a:t>	- regionális szintű</a:t>
            </a:r>
            <a:r>
              <a:rPr lang="hu-HU" sz="1500" dirty="0" smtClean="0">
                <a:latin typeface="+mj-lt"/>
              </a:rPr>
              <a:t> összehangolódás- </a:t>
            </a:r>
            <a:r>
              <a:rPr lang="hu-HU" sz="1500" b="1" dirty="0" smtClean="0">
                <a:latin typeface="+mj-lt"/>
              </a:rPr>
              <a:t>regionális fejlesztési és képzési bizottság</a:t>
            </a:r>
            <a:r>
              <a:rPr lang="hu-HU" sz="1500" dirty="0" smtClean="0">
                <a:latin typeface="+mj-lt"/>
              </a:rPr>
              <a:t> közreműködik a munkaerő-piaci igények és a közoktatásban folyó szakképzés fejlesztésének összehangolásában, e körben közreműködik az iskolai rendszerű szakképzés és az iskolarendszeren kívüli szakképzés, a közoktatásban és a felsőoktatásban folyó szakképzés összhangjának megteremtésében, meghatározza a szakképzés fejlesztési irányait és beiskolázási arányait a régióban.</a:t>
            </a:r>
          </a:p>
          <a:p>
            <a:pPr marL="274320" indent="-274320" fontAlgn="auto">
              <a:spcAft>
                <a:spcPts val="0"/>
              </a:spcAft>
              <a:buClr>
                <a:schemeClr val="accent3"/>
              </a:buClr>
              <a:buFont typeface="Wingdings 2"/>
              <a:buChar char=""/>
              <a:defRPr/>
            </a:pPr>
            <a:endParaRPr lang="hu-HU" sz="1600" dirty="0"/>
          </a:p>
        </p:txBody>
      </p:sp>
      <p:sp>
        <p:nvSpPr>
          <p:cNvPr id="4" name="Dia számának helye 3"/>
          <p:cNvSpPr>
            <a:spLocks noGrp="1"/>
          </p:cNvSpPr>
          <p:nvPr>
            <p:ph type="sldNum" sz="quarter" idx="12"/>
          </p:nvPr>
        </p:nvSpPr>
        <p:spPr/>
        <p:txBody>
          <a:bodyPr/>
          <a:lstStyle/>
          <a:p>
            <a:pPr>
              <a:defRPr/>
            </a:pPr>
            <a:fld id="{B494A0BD-2340-4DC0-850B-6C096A035FCD}" type="slidenum">
              <a:rPr lang="hu-HU"/>
              <a:pPr>
                <a:defRPr/>
              </a:pPr>
              <a:t>46</a:t>
            </a:fld>
            <a:endParaRPr lang="hu-HU"/>
          </a:p>
        </p:txBody>
      </p:sp>
      <p:sp>
        <p:nvSpPr>
          <p:cNvPr id="5" name="Dátum helye 4"/>
          <p:cNvSpPr>
            <a:spLocks noGrp="1"/>
          </p:cNvSpPr>
          <p:nvPr>
            <p:ph type="dt" sz="quarter" idx="10"/>
          </p:nvPr>
        </p:nvSpPr>
        <p:spPr/>
        <p:txBody>
          <a:bodyPr/>
          <a:lstStyle/>
          <a:p>
            <a:pPr>
              <a:defRPr/>
            </a:pPr>
            <a:fld id="{76A5BBE2-B28F-4122-99D2-F86E5A73550D}" type="datetime1">
              <a:rPr lang="hu-HU"/>
              <a:pPr>
                <a:defRPr/>
              </a:pPr>
              <a:t>2012.05.06.</a:t>
            </a:fld>
            <a:endParaRPr lang="hu-HU"/>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600" dirty="0" smtClean="0"/>
              <a:t>A </a:t>
            </a:r>
            <a:r>
              <a:rPr lang="hu-HU" sz="3600" b="1" dirty="0" smtClean="0"/>
              <a:t>szakképzés-szervezési</a:t>
            </a:r>
            <a:r>
              <a:rPr lang="hu-HU" sz="3600" dirty="0" smtClean="0"/>
              <a:t> feltételrendszer </a:t>
            </a:r>
            <a:r>
              <a:rPr lang="hu-HU" sz="3600" b="1" dirty="0" smtClean="0"/>
              <a:t>konkrét </a:t>
            </a:r>
            <a:r>
              <a:rPr lang="hu-HU" sz="3600" dirty="0" smtClean="0"/>
              <a:t>elvárásai és feladatai:</a:t>
            </a:r>
            <a:r>
              <a:rPr lang="hu-HU" dirty="0" smtClean="0"/>
              <a:t/>
            </a:r>
            <a:br>
              <a:rPr lang="hu-HU" dirty="0" smtClean="0"/>
            </a:br>
            <a:endParaRPr lang="hu-HU" dirty="0"/>
          </a:p>
        </p:txBody>
      </p:sp>
      <p:sp>
        <p:nvSpPr>
          <p:cNvPr id="3" name="Tartalom helye 2"/>
          <p:cNvSpPr>
            <a:spLocks noGrp="1"/>
          </p:cNvSpPr>
          <p:nvPr>
            <p:ph idx="1"/>
          </p:nvPr>
        </p:nvSpPr>
        <p:spPr>
          <a:xfrm>
            <a:off x="457200" y="1268413"/>
            <a:ext cx="8229600" cy="5184775"/>
          </a:xfrm>
        </p:spPr>
        <p:txBody>
          <a:bodyPr>
            <a:normAutofit fontScale="70000" lnSpcReduction="20000"/>
          </a:bodyPr>
          <a:lstStyle/>
          <a:p>
            <a:pPr marL="274320" indent="-274320" algn="just" fontAlgn="auto">
              <a:spcAft>
                <a:spcPts val="0"/>
              </a:spcAft>
              <a:buClr>
                <a:schemeClr val="accent3"/>
              </a:buClr>
              <a:buFont typeface="Wingdings 2"/>
              <a:buNone/>
              <a:defRPr/>
            </a:pPr>
            <a:r>
              <a:rPr lang="hu-HU" b="1" dirty="0" smtClean="0">
                <a:latin typeface="+mj-lt"/>
              </a:rPr>
              <a:t>-	Szakmacsoport</a:t>
            </a:r>
            <a:r>
              <a:rPr lang="hu-HU" dirty="0" smtClean="0">
                <a:latin typeface="+mj-lt"/>
              </a:rPr>
              <a:t> szintű racionalizálás, </a:t>
            </a:r>
            <a:r>
              <a:rPr lang="hu-HU" b="1" dirty="0" smtClean="0">
                <a:latin typeface="+mj-lt"/>
              </a:rPr>
              <a:t>új</a:t>
            </a:r>
            <a:r>
              <a:rPr lang="hu-HU" dirty="0" smtClean="0">
                <a:latin typeface="+mj-lt"/>
              </a:rPr>
              <a:t> </a:t>
            </a:r>
            <a:r>
              <a:rPr lang="hu-HU" b="1" dirty="0" smtClean="0">
                <a:latin typeface="+mj-lt"/>
              </a:rPr>
              <a:t>intézménystruktúra</a:t>
            </a:r>
            <a:r>
              <a:rPr lang="hu-HU" dirty="0" smtClean="0">
                <a:latin typeface="+mj-lt"/>
              </a:rPr>
              <a:t> kialakítása a szakma bevonásával.</a:t>
            </a:r>
          </a:p>
          <a:p>
            <a:pPr marL="274320" indent="-274320" algn="just" fontAlgn="auto">
              <a:spcAft>
                <a:spcPts val="0"/>
              </a:spcAft>
              <a:buClr>
                <a:schemeClr val="accent3"/>
              </a:buClr>
              <a:buFont typeface="Wingdings 2"/>
              <a:buNone/>
              <a:defRPr/>
            </a:pPr>
            <a:r>
              <a:rPr lang="hu-HU" dirty="0" smtClean="0">
                <a:latin typeface="+mj-lt"/>
              </a:rPr>
              <a:t>-	A </a:t>
            </a:r>
            <a:r>
              <a:rPr lang="hu-HU" b="1" dirty="0" smtClean="0">
                <a:latin typeface="+mj-lt"/>
              </a:rPr>
              <a:t>felnőttoktatási, felnőttképzési</a:t>
            </a:r>
            <a:r>
              <a:rPr lang="hu-HU" dirty="0" smtClean="0">
                <a:latin typeface="+mj-lt"/>
              </a:rPr>
              <a:t> kapacitások jobb kihasználása; a munkaerő-piaci szereplőkkel és a Kamarákkal való együttműködés. </a:t>
            </a:r>
          </a:p>
          <a:p>
            <a:pPr marL="274320" indent="-274320" algn="just" fontAlgn="auto">
              <a:spcAft>
                <a:spcPts val="0"/>
              </a:spcAft>
              <a:buClr>
                <a:schemeClr val="accent3"/>
              </a:buClr>
              <a:buFont typeface="Wingdings 2"/>
              <a:buNone/>
              <a:defRPr/>
            </a:pPr>
            <a:r>
              <a:rPr lang="hu-HU" dirty="0" smtClean="0">
                <a:latin typeface="+mj-lt"/>
              </a:rPr>
              <a:t>-	Az </a:t>
            </a:r>
            <a:r>
              <a:rPr lang="hu-HU" b="1" dirty="0" smtClean="0">
                <a:latin typeface="+mj-lt"/>
              </a:rPr>
              <a:t>új Országos Képzési Jegyzék</a:t>
            </a:r>
            <a:r>
              <a:rPr lang="hu-HU" dirty="0" smtClean="0">
                <a:latin typeface="+mj-lt"/>
              </a:rPr>
              <a:t> bevezetése, ezzel összefüggésben </a:t>
            </a:r>
          </a:p>
          <a:p>
            <a:pPr marL="274320" indent="-274320" algn="just" fontAlgn="auto">
              <a:spcAft>
                <a:spcPts val="0"/>
              </a:spcAft>
              <a:buClr>
                <a:schemeClr val="accent3"/>
              </a:buClr>
              <a:buFont typeface="Wingdings 2"/>
              <a:buNone/>
              <a:defRPr/>
            </a:pPr>
            <a:r>
              <a:rPr lang="hu-HU" dirty="0" smtClean="0">
                <a:latin typeface="+mj-lt"/>
              </a:rPr>
              <a:t>		a moduláris oktatás feltételeinek megteremtése,</a:t>
            </a:r>
          </a:p>
          <a:p>
            <a:pPr marL="274320" indent="-274320" algn="just" fontAlgn="auto">
              <a:spcAft>
                <a:spcPts val="0"/>
              </a:spcAft>
              <a:buClr>
                <a:schemeClr val="accent3"/>
              </a:buClr>
              <a:buFont typeface="Wingdings 2"/>
              <a:buNone/>
              <a:defRPr/>
            </a:pPr>
            <a:r>
              <a:rPr lang="hu-HU" dirty="0" smtClean="0">
                <a:latin typeface="+mj-lt"/>
              </a:rPr>
              <a:t>		az új szakmai vizsgarendszer előkészítése és bevezetése,</a:t>
            </a:r>
          </a:p>
          <a:p>
            <a:pPr marL="274320" indent="-274320" algn="just" fontAlgn="auto">
              <a:spcAft>
                <a:spcPts val="0"/>
              </a:spcAft>
              <a:buClr>
                <a:schemeClr val="accent3"/>
              </a:buClr>
              <a:buFont typeface="Wingdings 2"/>
              <a:buNone/>
              <a:defRPr/>
            </a:pPr>
            <a:r>
              <a:rPr lang="hu-HU" dirty="0" smtClean="0">
                <a:latin typeface="+mj-lt"/>
              </a:rPr>
              <a:t>		a szakmai oktatásban közreműködő pedagógusok célirányos továbbképzése.</a:t>
            </a:r>
          </a:p>
          <a:p>
            <a:pPr marL="274320" indent="-274320" algn="just" fontAlgn="auto">
              <a:spcAft>
                <a:spcPts val="0"/>
              </a:spcAft>
              <a:buClr>
                <a:schemeClr val="accent3"/>
              </a:buClr>
              <a:buFont typeface="Wingdings 2"/>
              <a:buNone/>
              <a:defRPr/>
            </a:pPr>
            <a:r>
              <a:rPr lang="hu-HU" dirty="0" smtClean="0">
                <a:latin typeface="+mj-lt"/>
              </a:rPr>
              <a:t>-	A </a:t>
            </a:r>
            <a:r>
              <a:rPr lang="hu-HU" b="1" dirty="0" smtClean="0">
                <a:latin typeface="+mj-lt"/>
              </a:rPr>
              <a:t>Szakiskolai Fejlesztési Program</a:t>
            </a:r>
            <a:r>
              <a:rPr lang="hu-HU" dirty="0" smtClean="0">
                <a:latin typeface="+mj-lt"/>
              </a:rPr>
              <a:t> kiterjesztése.</a:t>
            </a:r>
          </a:p>
          <a:p>
            <a:pPr marL="274320" indent="-274320" algn="just" fontAlgn="auto">
              <a:spcAft>
                <a:spcPts val="0"/>
              </a:spcAft>
              <a:buClr>
                <a:schemeClr val="accent3"/>
              </a:buClr>
              <a:buFont typeface="Wingdings 2"/>
              <a:buNone/>
              <a:defRPr/>
            </a:pPr>
            <a:r>
              <a:rPr lang="hu-HU" dirty="0" smtClean="0">
                <a:latin typeface="+mj-lt"/>
              </a:rPr>
              <a:t>-	Az </a:t>
            </a:r>
            <a:r>
              <a:rPr lang="hu-HU" b="1" dirty="0" smtClean="0">
                <a:latin typeface="+mj-lt"/>
              </a:rPr>
              <a:t>országos kompetencia-mérési</a:t>
            </a:r>
            <a:r>
              <a:rPr lang="hu-HU" dirty="0" smtClean="0">
                <a:latin typeface="+mj-lt"/>
              </a:rPr>
              <a:t> eredményekből adódó, intézményi szintű pedagógiai és munkaszervezési intézkedések meghozatala.</a:t>
            </a:r>
          </a:p>
          <a:p>
            <a:pPr marL="274320" indent="-274320" algn="just" fontAlgn="auto">
              <a:spcAft>
                <a:spcPts val="0"/>
              </a:spcAft>
              <a:buClr>
                <a:schemeClr val="accent3"/>
              </a:buClr>
              <a:buFont typeface="Wingdings 2"/>
              <a:buNone/>
              <a:defRPr/>
            </a:pPr>
            <a:r>
              <a:rPr lang="hu-HU" b="1" dirty="0" smtClean="0">
                <a:latin typeface="+mj-lt"/>
              </a:rPr>
              <a:t>-	Együttműködési megállapodás</a:t>
            </a:r>
            <a:r>
              <a:rPr lang="hu-HU" dirty="0" smtClean="0">
                <a:latin typeface="+mj-lt"/>
              </a:rPr>
              <a:t> előkészítése a létrejövő új térségi integrált szakképző központtal. </a:t>
            </a: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b="1" u="sng" dirty="0" smtClean="0">
                <a:latin typeface="+mj-lt"/>
              </a:rPr>
              <a:t>Kollégiumok</a:t>
            </a:r>
            <a:endParaRPr lang="hu-HU" dirty="0" smtClean="0">
              <a:latin typeface="+mj-lt"/>
            </a:endParaRPr>
          </a:p>
          <a:p>
            <a:pPr marL="274320" indent="-274320" algn="just" fontAlgn="auto">
              <a:spcAft>
                <a:spcPts val="0"/>
              </a:spcAft>
              <a:buClr>
                <a:schemeClr val="accent3"/>
              </a:buClr>
              <a:buFont typeface="Wingdings 2"/>
              <a:buNone/>
              <a:defRPr/>
            </a:pPr>
            <a:r>
              <a:rPr lang="hu-HU" b="1" dirty="0" smtClean="0">
                <a:latin typeface="+mj-lt"/>
              </a:rPr>
              <a:t>-	A kapcsolódó iskolákkal</a:t>
            </a:r>
            <a:r>
              <a:rPr lang="hu-HU" dirty="0" smtClean="0">
                <a:latin typeface="+mj-lt"/>
              </a:rPr>
              <a:t> való szakmai, pedagógiai együttműködés,</a:t>
            </a:r>
          </a:p>
          <a:p>
            <a:pPr marL="274320" indent="-274320" algn="just" fontAlgn="auto">
              <a:spcAft>
                <a:spcPts val="0"/>
              </a:spcAft>
              <a:buClr>
                <a:schemeClr val="accent3"/>
              </a:buClr>
              <a:buFont typeface="Wingdings 2"/>
              <a:buNone/>
              <a:defRPr/>
            </a:pPr>
            <a:r>
              <a:rPr lang="hu-HU" dirty="0" smtClean="0">
                <a:latin typeface="+mj-lt"/>
              </a:rPr>
              <a:t>-	Az ellátás </a:t>
            </a:r>
            <a:r>
              <a:rPr lang="hu-HU" b="1" dirty="0" smtClean="0">
                <a:latin typeface="+mj-lt"/>
              </a:rPr>
              <a:t>infrastrukturális</a:t>
            </a:r>
            <a:r>
              <a:rPr lang="hu-HU" dirty="0" smtClean="0">
                <a:latin typeface="+mj-lt"/>
              </a:rPr>
              <a:t> feltételeinek folyamatos javítása,</a:t>
            </a:r>
          </a:p>
          <a:p>
            <a:pPr marL="274320" indent="-274320" algn="just" fontAlgn="auto">
              <a:spcAft>
                <a:spcPts val="0"/>
              </a:spcAft>
              <a:buClr>
                <a:schemeClr val="accent3"/>
              </a:buClr>
              <a:buFont typeface="Wingdings 2"/>
              <a:buNone/>
              <a:defRPr/>
            </a:pPr>
            <a:r>
              <a:rPr lang="hu-HU" dirty="0" smtClean="0">
                <a:latin typeface="+mj-lt"/>
              </a:rPr>
              <a:t>-	Kistérségi szintű rendezvények szervezése.</a:t>
            </a:r>
            <a:endParaRPr lang="hu-HU" dirty="0">
              <a:latin typeface="+mj-lt"/>
            </a:endParaRPr>
          </a:p>
        </p:txBody>
      </p:sp>
      <p:sp>
        <p:nvSpPr>
          <p:cNvPr id="4" name="Dia számának helye 3"/>
          <p:cNvSpPr>
            <a:spLocks noGrp="1"/>
          </p:cNvSpPr>
          <p:nvPr>
            <p:ph type="sldNum" sz="quarter" idx="12"/>
          </p:nvPr>
        </p:nvSpPr>
        <p:spPr/>
        <p:txBody>
          <a:bodyPr/>
          <a:lstStyle/>
          <a:p>
            <a:pPr>
              <a:defRPr/>
            </a:pPr>
            <a:fld id="{13267410-A00A-481E-9471-56472FEAA4B3}" type="slidenum">
              <a:rPr lang="hu-HU"/>
              <a:pPr>
                <a:defRPr/>
              </a:pPr>
              <a:t>47</a:t>
            </a:fld>
            <a:endParaRPr lang="hu-HU"/>
          </a:p>
        </p:txBody>
      </p:sp>
      <p:sp>
        <p:nvSpPr>
          <p:cNvPr id="5" name="Dátum helye 4"/>
          <p:cNvSpPr>
            <a:spLocks noGrp="1"/>
          </p:cNvSpPr>
          <p:nvPr>
            <p:ph type="dt" sz="quarter" idx="10"/>
          </p:nvPr>
        </p:nvSpPr>
        <p:spPr/>
        <p:txBody>
          <a:bodyPr/>
          <a:lstStyle/>
          <a:p>
            <a:pPr>
              <a:defRPr/>
            </a:pPr>
            <a:fld id="{832B0495-C9D5-4D84-98DF-DEF548755A47}" type="datetime1">
              <a:rPr lang="hu-HU"/>
              <a:pPr>
                <a:defRPr/>
              </a:pPr>
              <a:t>2012.05.06.</a:t>
            </a:fld>
            <a:endParaRPr lang="hu-HU"/>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981075"/>
            <a:ext cx="8229600" cy="1143000"/>
          </a:xfrm>
        </p:spPr>
        <p:txBody>
          <a:bodyPr>
            <a:normAutofit fontScale="90000"/>
          </a:bodyPr>
          <a:lstStyle/>
          <a:p>
            <a:pPr algn="ctr" fontAlgn="auto">
              <a:spcAft>
                <a:spcPts val="0"/>
              </a:spcAft>
              <a:defRPr/>
            </a:pPr>
            <a:r>
              <a:rPr lang="hu-HU" sz="3600" b="1" u="sng" dirty="0" smtClean="0"/>
              <a:t>III.1.6. Fejlesztési elképzelések a NYITÖT sajátos nevelési igényű gyermekeinek/tanulóinak ellátására</a:t>
            </a:r>
            <a:r>
              <a:rPr lang="hu-HU" b="1" dirty="0" smtClean="0"/>
              <a:t/>
            </a:r>
            <a:br>
              <a:rPr lang="hu-HU" b="1" dirty="0" smtClean="0"/>
            </a:br>
            <a:endParaRPr lang="hu-HU" dirty="0"/>
          </a:p>
        </p:txBody>
      </p:sp>
      <p:sp>
        <p:nvSpPr>
          <p:cNvPr id="3" name="Tartalom helye 2"/>
          <p:cNvSpPr>
            <a:spLocks noGrp="1"/>
          </p:cNvSpPr>
          <p:nvPr>
            <p:ph idx="1"/>
          </p:nvPr>
        </p:nvSpPr>
        <p:spPr>
          <a:xfrm>
            <a:off x="457200" y="1628775"/>
            <a:ext cx="8229600" cy="4752975"/>
          </a:xfrm>
        </p:spPr>
        <p:txBody>
          <a:bodyPr>
            <a:normAutofit fontScale="62500" lnSpcReduction="20000"/>
          </a:bodyPr>
          <a:lstStyle/>
          <a:p>
            <a:pPr marL="274320" indent="-274320" algn="just" fontAlgn="auto">
              <a:spcAft>
                <a:spcPts val="0"/>
              </a:spcAft>
              <a:buClr>
                <a:schemeClr val="accent3"/>
              </a:buClr>
              <a:buFont typeface="Wingdings 2"/>
              <a:buNone/>
              <a:defRPr/>
            </a:pPr>
            <a:r>
              <a:rPr lang="hu-HU" dirty="0" smtClean="0"/>
              <a:t> </a:t>
            </a:r>
            <a:endParaRPr lang="hu-HU" dirty="0" smtClean="0">
              <a:latin typeface="+mj-lt"/>
            </a:endParaRPr>
          </a:p>
          <a:p>
            <a:pPr marL="274320" indent="-274320" algn="just" fontAlgn="auto">
              <a:spcAft>
                <a:spcPts val="0"/>
              </a:spcAft>
              <a:buClr>
                <a:schemeClr val="accent3"/>
              </a:buClr>
              <a:buFont typeface="Wingdings 2"/>
              <a:buNone/>
              <a:defRPr/>
            </a:pPr>
            <a:r>
              <a:rPr lang="hu-HU" b="1" u="sng" dirty="0" smtClean="0">
                <a:latin typeface="+mj-lt"/>
              </a:rPr>
              <a:t>Cél:</a:t>
            </a:r>
            <a:r>
              <a:rPr lang="hu-HU" b="1" dirty="0" smtClean="0">
                <a:latin typeface="+mj-lt"/>
              </a:rPr>
              <a:t> 	</a:t>
            </a:r>
            <a:r>
              <a:rPr lang="hu-HU" dirty="0" smtClean="0">
                <a:latin typeface="+mj-lt"/>
              </a:rPr>
              <a:t>-  inkluzív nevelés megvalósítása, </a:t>
            </a:r>
          </a:p>
          <a:p>
            <a:pPr marL="274320" indent="-274320" algn="just" fontAlgn="auto">
              <a:spcAft>
                <a:spcPts val="0"/>
              </a:spcAft>
              <a:buClr>
                <a:schemeClr val="accent3"/>
              </a:buClr>
              <a:buFont typeface="Wingdings 2"/>
              <a:buNone/>
              <a:defRPr/>
            </a:pPr>
            <a:r>
              <a:rPr lang="hu-HU" dirty="0" smtClean="0">
                <a:latin typeface="+mj-lt"/>
              </a:rPr>
              <a:t>		- alakuljanak ki az együttnevelés intézményszintű feltételei, </a:t>
            </a:r>
          </a:p>
          <a:p>
            <a:pPr marL="274320" indent="-274320" algn="just" fontAlgn="auto">
              <a:spcAft>
                <a:spcPts val="0"/>
              </a:spcAft>
              <a:buClr>
                <a:schemeClr val="accent3"/>
              </a:buClr>
              <a:buFont typeface="Wingdings 2"/>
              <a:buNone/>
              <a:defRPr/>
            </a:pPr>
            <a:r>
              <a:rPr lang="hu-HU" dirty="0" smtClean="0">
                <a:latin typeface="+mj-lt"/>
              </a:rPr>
              <a:t>		- valósuljon meg a minden tanuló számára hatékony befogadó iskolai környezet. </a:t>
            </a:r>
          </a:p>
          <a:p>
            <a:pPr marL="274320" indent="-274320" algn="just" fontAlgn="auto">
              <a:spcAft>
                <a:spcPts val="0"/>
              </a:spcAft>
              <a:buClr>
                <a:schemeClr val="accent3"/>
              </a:buClr>
              <a:buFont typeface="Wingdings 2"/>
              <a:buNone/>
              <a:defRPr/>
            </a:pPr>
            <a:r>
              <a:rPr lang="hu-HU" dirty="0" smtClean="0">
                <a:latin typeface="+mj-lt"/>
              </a:rPr>
              <a:t>		- az egész iskolát érintő intézkedések (tantestületi képzések, vezetőképzés) kialakítása.</a:t>
            </a:r>
          </a:p>
          <a:p>
            <a:pPr marL="274320" indent="-274320" algn="just" fontAlgn="auto">
              <a:spcAft>
                <a:spcPts val="0"/>
              </a:spcAft>
              <a:buClr>
                <a:schemeClr val="accent3"/>
              </a:buClr>
              <a:buFont typeface="Wingdings 2"/>
              <a:buNone/>
              <a:defRPr/>
            </a:pPr>
            <a:r>
              <a:rPr lang="hu-HU" b="1" u="sng" dirty="0" smtClean="0">
                <a:latin typeface="+mj-lt"/>
              </a:rPr>
              <a:t>Feladat: </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 Új útvonalakat kínálni a differenciált igények kielégítésére, a sajátos nevelési igényű 	tanulók 	eredményes együttnevelésére.</a:t>
            </a:r>
          </a:p>
          <a:p>
            <a:pPr marL="274320" indent="-274320" algn="just" fontAlgn="auto">
              <a:spcAft>
                <a:spcPts val="0"/>
              </a:spcAft>
              <a:buClr>
                <a:schemeClr val="accent3"/>
              </a:buClr>
              <a:buFont typeface="Wingdings 2"/>
              <a:buNone/>
              <a:defRPr/>
            </a:pPr>
            <a:r>
              <a:rPr lang="hu-HU" dirty="0" smtClean="0">
                <a:latin typeface="+mj-lt"/>
              </a:rPr>
              <a:t>		- A kompetencia alapú nevelés-oktatás alkalmazásának intézményi gyakorlatának 	kialakítása.</a:t>
            </a: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b="1" u="sng" dirty="0" smtClean="0">
                <a:latin typeface="+mj-lt"/>
              </a:rPr>
              <a:t>Eszközök és módszerek:</a:t>
            </a:r>
            <a:r>
              <a:rPr lang="hu-HU" dirty="0" smtClean="0">
                <a:latin typeface="+mj-lt"/>
              </a:rPr>
              <a:t> adaptív utak kínálata a befogadni és alkalmazni kívánó integráló/inkluzív intézmények számára</a:t>
            </a:r>
          </a:p>
          <a:p>
            <a:pPr marL="274320" indent="-274320" algn="just" fontAlgn="auto">
              <a:spcAft>
                <a:spcPts val="0"/>
              </a:spcAft>
              <a:buClr>
                <a:schemeClr val="accent3"/>
              </a:buClr>
              <a:buFont typeface="Wingdings 2"/>
              <a:buNone/>
              <a:defRPr/>
            </a:pPr>
            <a:r>
              <a:rPr lang="hu-HU" b="1" u="sng" dirty="0" smtClean="0">
                <a:latin typeface="+mj-lt"/>
              </a:rPr>
              <a:t>A folyamattervezés jellegzetességei: </a:t>
            </a:r>
            <a:endParaRPr lang="hu-HU" dirty="0" smtClean="0">
              <a:latin typeface="+mj-lt"/>
            </a:endParaRPr>
          </a:p>
          <a:p>
            <a:pPr marL="274320" indent="-274320" algn="just" fontAlgn="auto">
              <a:spcAft>
                <a:spcPts val="0"/>
              </a:spcAft>
              <a:buClr>
                <a:schemeClr val="accent3"/>
              </a:buClr>
              <a:buFont typeface="Wingdings 2"/>
              <a:buNone/>
              <a:defRPr/>
            </a:pPr>
            <a:r>
              <a:rPr lang="hu-HU" b="1" dirty="0" smtClean="0">
                <a:latin typeface="+mj-lt"/>
              </a:rPr>
              <a:t>INNOVÁCIÓ:	</a:t>
            </a:r>
            <a:r>
              <a:rPr lang="hu-HU" dirty="0" smtClean="0">
                <a:latin typeface="+mj-lt"/>
              </a:rPr>
              <a:t>A saját pedagógiai gyakorlat optimalizálására irányuló folyamat</a:t>
            </a:r>
          </a:p>
          <a:p>
            <a:pPr marL="274320" indent="-274320" algn="just" fontAlgn="auto">
              <a:spcAft>
                <a:spcPts val="0"/>
              </a:spcAft>
              <a:buClr>
                <a:schemeClr val="accent3"/>
              </a:buClr>
              <a:buFont typeface="Wingdings 2"/>
              <a:buNone/>
              <a:defRPr/>
            </a:pPr>
            <a:r>
              <a:rPr lang="hu-HU" b="1" dirty="0" smtClean="0">
                <a:latin typeface="+mj-lt"/>
              </a:rPr>
              <a:t>INTEGRÁCIÓ:	</a:t>
            </a:r>
            <a:r>
              <a:rPr lang="hu-HU" dirty="0" smtClean="0">
                <a:latin typeface="+mj-lt"/>
              </a:rPr>
              <a:t>Az integrációval az egyén beolvasztása az iskola meglévő struktúráiba </a:t>
            </a:r>
          </a:p>
          <a:p>
            <a:pPr marL="274320" indent="-274320" algn="just" fontAlgn="auto">
              <a:spcAft>
                <a:spcPts val="0"/>
              </a:spcAft>
              <a:buClr>
                <a:schemeClr val="accent3"/>
              </a:buClr>
              <a:buFont typeface="Wingdings 2"/>
              <a:buNone/>
              <a:defRPr/>
            </a:pPr>
            <a:r>
              <a:rPr lang="hu-HU" b="1" dirty="0" smtClean="0">
                <a:latin typeface="+mj-lt"/>
              </a:rPr>
              <a:t>INKLÚZIÓ:	</a:t>
            </a:r>
            <a:r>
              <a:rPr lang="hu-HU" dirty="0" smtClean="0">
                <a:latin typeface="+mj-lt"/>
              </a:rPr>
              <a:t>Az </a:t>
            </a:r>
            <a:r>
              <a:rPr lang="hu-HU" dirty="0" err="1" smtClean="0">
                <a:latin typeface="+mj-lt"/>
              </a:rPr>
              <a:t>inklúziónál</a:t>
            </a:r>
            <a:r>
              <a:rPr lang="hu-HU" dirty="0" smtClean="0">
                <a:latin typeface="+mj-lt"/>
              </a:rPr>
              <a:t> újra átgondolni a tanterv megvalósításának a szervezeti kereteit és azokat a feltételeket, amelyek valamennyi tanuló haladását biztosítani tudja</a:t>
            </a:r>
          </a:p>
          <a:p>
            <a:pPr marL="274320" indent="-274320" algn="just" fontAlgn="auto">
              <a:spcAft>
                <a:spcPts val="0"/>
              </a:spcAft>
              <a:buClr>
                <a:schemeClr val="accent3"/>
              </a:buClr>
              <a:buFont typeface="Wingdings 2"/>
              <a:buNone/>
              <a:defRPr/>
            </a:pPr>
            <a:r>
              <a:rPr lang="hu-HU" b="1" dirty="0" smtClean="0">
                <a:latin typeface="+mj-lt"/>
              </a:rPr>
              <a:t>Szakmai intézményhálózat létrehozása a NYITÖT </a:t>
            </a:r>
            <a:r>
              <a:rPr lang="hu-HU" b="1" dirty="0" err="1" smtClean="0">
                <a:latin typeface="+mj-lt"/>
              </a:rPr>
              <a:t>SNI-s</a:t>
            </a:r>
            <a:r>
              <a:rPr lang="hu-HU" b="1" dirty="0" smtClean="0">
                <a:latin typeface="+mj-lt"/>
              </a:rPr>
              <a:t> gyermekeinek/tanulóinak inkluzív nevelésére</a:t>
            </a:r>
            <a:endParaRPr lang="hu-HU" dirty="0" smtClean="0">
              <a:latin typeface="+mj-lt"/>
            </a:endParaRPr>
          </a:p>
          <a:p>
            <a:pPr marL="274320" indent="-274320" algn="just" fontAlgn="auto">
              <a:spcAft>
                <a:spcPts val="0"/>
              </a:spcAft>
              <a:buClr>
                <a:schemeClr val="accent3"/>
              </a:buClr>
              <a:buFont typeface="Wingdings 2"/>
              <a:buNone/>
              <a:defRPr/>
            </a:pPr>
            <a:endParaRPr lang="hu-HU" dirty="0">
              <a:latin typeface="+mj-lt"/>
            </a:endParaRPr>
          </a:p>
        </p:txBody>
      </p:sp>
      <p:sp>
        <p:nvSpPr>
          <p:cNvPr id="4" name="Dia számának helye 3"/>
          <p:cNvSpPr>
            <a:spLocks noGrp="1"/>
          </p:cNvSpPr>
          <p:nvPr>
            <p:ph type="sldNum" sz="quarter" idx="12"/>
          </p:nvPr>
        </p:nvSpPr>
        <p:spPr/>
        <p:txBody>
          <a:bodyPr/>
          <a:lstStyle/>
          <a:p>
            <a:pPr>
              <a:defRPr/>
            </a:pPr>
            <a:fld id="{18DA9CD4-07FB-4F8F-AAAE-1F978CDC1AA3}" type="slidenum">
              <a:rPr lang="hu-HU"/>
              <a:pPr>
                <a:defRPr/>
              </a:pPr>
              <a:t>48</a:t>
            </a:fld>
            <a:endParaRPr lang="hu-HU"/>
          </a:p>
        </p:txBody>
      </p:sp>
      <p:sp>
        <p:nvSpPr>
          <p:cNvPr id="5" name="Dátum helye 4"/>
          <p:cNvSpPr>
            <a:spLocks noGrp="1"/>
          </p:cNvSpPr>
          <p:nvPr>
            <p:ph type="dt" sz="quarter" idx="10"/>
          </p:nvPr>
        </p:nvSpPr>
        <p:spPr/>
        <p:txBody>
          <a:bodyPr/>
          <a:lstStyle/>
          <a:p>
            <a:pPr>
              <a:defRPr/>
            </a:pPr>
            <a:fld id="{BF79FCB8-A372-40BE-AE9C-902F400E2E45}" type="datetime1">
              <a:rPr lang="hu-HU"/>
              <a:pPr>
                <a:defRPr/>
              </a:pPr>
              <a:t>2012.05.06.</a:t>
            </a:fld>
            <a:endParaRPr lang="hu-HU"/>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Cím 1"/>
          <p:cNvSpPr>
            <a:spLocks noGrp="1"/>
          </p:cNvSpPr>
          <p:nvPr>
            <p:ph type="title"/>
          </p:nvPr>
        </p:nvSpPr>
        <p:spPr/>
        <p:txBody>
          <a:bodyPr/>
          <a:lstStyle/>
          <a:p>
            <a:pPr algn="ctr"/>
            <a:r>
              <a:rPr lang="hu-HU" b="1" smtClean="0"/>
              <a:t> </a:t>
            </a:r>
            <a:r>
              <a:rPr lang="hu-HU" b="1" u="sng" smtClean="0"/>
              <a:t>A NYITÖT INTÉZMÉNYEI</a:t>
            </a:r>
            <a:endParaRPr lang="hu-HU" smtClean="0"/>
          </a:p>
        </p:txBody>
      </p:sp>
      <p:sp>
        <p:nvSpPr>
          <p:cNvPr id="3" name="Tartalom helye 2"/>
          <p:cNvSpPr>
            <a:spLocks noGrp="1"/>
          </p:cNvSpPr>
          <p:nvPr>
            <p:ph idx="1"/>
          </p:nvPr>
        </p:nvSpPr>
        <p:spPr/>
        <p:txBody>
          <a:bodyPr>
            <a:normAutofit fontScale="40000" lnSpcReduction="20000"/>
          </a:bodyPr>
          <a:lstStyle/>
          <a:p>
            <a:pPr marL="274320" indent="-274320" fontAlgn="auto">
              <a:spcAft>
                <a:spcPts val="0"/>
              </a:spcAft>
              <a:buClr>
                <a:schemeClr val="accent3"/>
              </a:buClr>
              <a:buFont typeface="Wingdings 2"/>
              <a:buChar char=""/>
              <a:defRPr/>
            </a:pPr>
            <a:r>
              <a:rPr lang="hu-HU" b="1" dirty="0" smtClean="0"/>
              <a:t>                                                      </a:t>
            </a:r>
            <a:endParaRPr lang="hu-HU" dirty="0" smtClean="0"/>
          </a:p>
          <a:p>
            <a:pPr marL="274320" indent="-274320" fontAlgn="auto">
              <a:spcAft>
                <a:spcPts val="0"/>
              </a:spcAft>
              <a:buClr>
                <a:schemeClr val="accent3"/>
              </a:buClr>
              <a:buFont typeface="Wingdings 2"/>
              <a:buChar char=""/>
              <a:defRPr/>
            </a:pPr>
            <a:r>
              <a:rPr lang="hu-HU" b="1" dirty="0" smtClean="0"/>
              <a:t> </a:t>
            </a:r>
            <a:endParaRPr lang="hu-HU" dirty="0" smtClean="0"/>
          </a:p>
          <a:p>
            <a:pPr marL="274320" indent="-274320" fontAlgn="auto">
              <a:spcAft>
                <a:spcPts val="0"/>
              </a:spcAft>
              <a:buClr>
                <a:schemeClr val="accent3"/>
              </a:buClr>
              <a:buFont typeface="Wingdings 2"/>
              <a:buChar char=""/>
              <a:defRPr/>
            </a:pPr>
            <a:r>
              <a:rPr lang="hu-HU" b="1" dirty="0" smtClean="0"/>
              <a:t>     GÖLLESZ VIKTOR  EGYMI                                                  EGYSÉGES </a:t>
            </a:r>
            <a:endParaRPr lang="hu-HU" dirty="0" smtClean="0"/>
          </a:p>
          <a:p>
            <a:pPr marL="274320" indent="-274320" fontAlgn="auto">
              <a:spcAft>
                <a:spcPts val="0"/>
              </a:spcAft>
              <a:buClr>
                <a:schemeClr val="accent3"/>
              </a:buClr>
              <a:buFont typeface="Wingdings 2"/>
              <a:buChar char=""/>
              <a:defRPr/>
            </a:pPr>
            <a:r>
              <a:rPr lang="hu-HU" b="1" dirty="0" smtClean="0"/>
              <a:t>                                                                                       PEDAGÓGIAI SZAKSZOLGÁLAT</a:t>
            </a:r>
            <a:endParaRPr lang="hu-HU" dirty="0" smtClean="0"/>
          </a:p>
          <a:p>
            <a:pPr marL="274320" indent="-274320" fontAlgn="auto">
              <a:spcAft>
                <a:spcPts val="0"/>
              </a:spcAft>
              <a:buClr>
                <a:schemeClr val="accent3"/>
              </a:buClr>
              <a:buFont typeface="Wingdings 2"/>
              <a:buChar char=""/>
              <a:defRPr/>
            </a:pPr>
            <a:r>
              <a:rPr lang="hu-HU" b="1" dirty="0" smtClean="0"/>
              <a:t> </a:t>
            </a:r>
            <a:endParaRPr lang="hu-HU" dirty="0" smtClean="0"/>
          </a:p>
          <a:p>
            <a:pPr marL="274320" indent="-274320" fontAlgn="auto">
              <a:spcAft>
                <a:spcPts val="0"/>
              </a:spcAft>
              <a:buClr>
                <a:schemeClr val="accent3"/>
              </a:buClr>
              <a:buFont typeface="Wingdings 2"/>
              <a:buChar char=""/>
              <a:defRPr/>
            </a:pPr>
            <a:r>
              <a:rPr lang="hu-HU" dirty="0" smtClean="0"/>
              <a:t/>
            </a:r>
            <a:br>
              <a:rPr lang="hu-HU" dirty="0" smtClean="0"/>
            </a:br>
            <a:r>
              <a:rPr lang="hu-HU" b="1" dirty="0" smtClean="0"/>
              <a:t>                </a:t>
            </a:r>
            <a:endParaRPr lang="hu-HU" dirty="0" smtClean="0"/>
          </a:p>
          <a:p>
            <a:pPr marL="274320" indent="-274320" fontAlgn="auto">
              <a:spcAft>
                <a:spcPts val="0"/>
              </a:spcAft>
              <a:buClr>
                <a:schemeClr val="accent3"/>
              </a:buClr>
              <a:buFont typeface="Wingdings 2"/>
              <a:buChar char=""/>
              <a:defRPr/>
            </a:pPr>
            <a:r>
              <a:rPr lang="hu-HU" b="1" dirty="0" smtClean="0"/>
              <a:t> Nyíregyháza                                                                           NYITÖT</a:t>
            </a:r>
            <a:endParaRPr lang="hu-HU" dirty="0" smtClean="0"/>
          </a:p>
          <a:p>
            <a:pPr marL="274320" indent="-274320" fontAlgn="auto">
              <a:spcAft>
                <a:spcPts val="0"/>
              </a:spcAft>
              <a:buClr>
                <a:schemeClr val="accent3"/>
              </a:buClr>
              <a:buFont typeface="Wingdings 2"/>
              <a:buChar char=""/>
              <a:defRPr/>
            </a:pPr>
            <a:r>
              <a:rPr lang="hu-HU" b="1" dirty="0" smtClean="0"/>
              <a:t> </a:t>
            </a:r>
            <a:endParaRPr lang="hu-HU" dirty="0" smtClean="0"/>
          </a:p>
          <a:p>
            <a:pPr marL="274320" indent="-274320" fontAlgn="auto">
              <a:spcAft>
                <a:spcPts val="0"/>
              </a:spcAft>
              <a:buClr>
                <a:schemeClr val="accent3"/>
              </a:buClr>
              <a:buFont typeface="Wingdings 2"/>
              <a:buChar char=""/>
              <a:defRPr/>
            </a:pPr>
            <a:r>
              <a:rPr lang="hu-HU" b="1" dirty="0" smtClean="0"/>
              <a:t> </a:t>
            </a:r>
            <a:endParaRPr lang="hu-HU" dirty="0" smtClean="0"/>
          </a:p>
          <a:p>
            <a:pPr marL="274320" indent="-274320" fontAlgn="auto">
              <a:spcAft>
                <a:spcPts val="0"/>
              </a:spcAft>
              <a:buClr>
                <a:schemeClr val="accent3"/>
              </a:buClr>
              <a:buFont typeface="Wingdings 2"/>
              <a:buChar char=""/>
              <a:defRPr/>
            </a:pPr>
            <a:r>
              <a:rPr lang="hu-HU" b="1" dirty="0" smtClean="0"/>
              <a:t>Óvodák          Általános iskolák       Középiskolák              Általános iskolák      Óvoda</a:t>
            </a:r>
            <a:endParaRPr lang="hu-HU" dirty="0" smtClean="0"/>
          </a:p>
          <a:p>
            <a:pPr marL="274320" indent="-274320" fontAlgn="auto">
              <a:spcAft>
                <a:spcPts val="0"/>
              </a:spcAft>
              <a:buClr>
                <a:schemeClr val="accent3"/>
              </a:buClr>
              <a:buFont typeface="Wingdings 2"/>
              <a:buChar char=""/>
              <a:defRPr/>
            </a:pPr>
            <a:r>
              <a:rPr lang="hu-HU" b="1" dirty="0" smtClean="0"/>
              <a:t> </a:t>
            </a:r>
            <a:endParaRPr lang="hu-HU" dirty="0" smtClean="0"/>
          </a:p>
          <a:p>
            <a:pPr marL="274320" indent="-274320" fontAlgn="auto">
              <a:spcAft>
                <a:spcPts val="0"/>
              </a:spcAft>
              <a:buClr>
                <a:schemeClr val="accent3"/>
              </a:buClr>
              <a:buFont typeface="Wingdings 2"/>
              <a:buChar char=""/>
              <a:defRPr/>
            </a:pPr>
            <a:r>
              <a:rPr lang="hu-HU" b="1" dirty="0" smtClean="0"/>
              <a:t> </a:t>
            </a:r>
            <a:endParaRPr lang="hu-HU" dirty="0" smtClean="0"/>
          </a:p>
          <a:p>
            <a:pPr marL="274320" indent="-274320" fontAlgn="auto">
              <a:spcAft>
                <a:spcPts val="0"/>
              </a:spcAft>
              <a:buClr>
                <a:schemeClr val="accent3"/>
              </a:buClr>
              <a:buFont typeface="Wingdings 2"/>
              <a:buChar char=""/>
              <a:defRPr/>
            </a:pPr>
            <a:r>
              <a:rPr lang="hu-HU" b="1" dirty="0" smtClean="0"/>
              <a:t>Bázisóvoda    Bázis iskola               Bázis szakiskola           Bázisiskola               Bázisóvoda</a:t>
            </a:r>
            <a:endParaRPr lang="hu-HU" dirty="0" smtClean="0"/>
          </a:p>
          <a:p>
            <a:pPr marL="274320" indent="-274320" fontAlgn="auto">
              <a:spcAft>
                <a:spcPts val="0"/>
              </a:spcAft>
              <a:buClr>
                <a:schemeClr val="accent3"/>
              </a:buClr>
              <a:buFont typeface="Wingdings 2"/>
              <a:buChar char=""/>
              <a:defRPr/>
            </a:pPr>
            <a:r>
              <a:rPr lang="hu-HU" b="1" dirty="0" smtClean="0"/>
              <a:t> </a:t>
            </a:r>
            <a:endParaRPr lang="hu-HU" dirty="0" smtClean="0"/>
          </a:p>
          <a:p>
            <a:pPr marL="274320" indent="-274320" fontAlgn="auto">
              <a:spcAft>
                <a:spcPts val="0"/>
              </a:spcAft>
              <a:buClr>
                <a:schemeClr val="accent3"/>
              </a:buClr>
              <a:buFont typeface="Wingdings 2"/>
              <a:buChar char=""/>
              <a:defRPr/>
            </a:pPr>
            <a:r>
              <a:rPr lang="hu-HU" b="1" dirty="0" smtClean="0"/>
              <a:t> </a:t>
            </a:r>
            <a:endParaRPr lang="hu-HU" dirty="0" smtClean="0"/>
          </a:p>
          <a:p>
            <a:pPr marL="274320" indent="-274320" fontAlgn="auto">
              <a:spcAft>
                <a:spcPts val="0"/>
              </a:spcAft>
              <a:buClr>
                <a:schemeClr val="accent3"/>
              </a:buClr>
              <a:buFont typeface="Wingdings 2"/>
              <a:buChar char=""/>
              <a:defRPr/>
            </a:pPr>
            <a:r>
              <a:rPr lang="hu-HU" b="1" dirty="0" smtClean="0"/>
              <a:t>Búzaszem    Gárdonyi Ált. Isk.     Bencs L. Szakképző       Nyírtelek                </a:t>
            </a:r>
            <a:r>
              <a:rPr lang="hu-HU" b="1" dirty="0" err="1" smtClean="0"/>
              <a:t>Nyírtelek</a:t>
            </a:r>
            <a:endParaRPr lang="hu-HU" dirty="0" smtClean="0"/>
          </a:p>
          <a:p>
            <a:pPr marL="274320" indent="-274320" fontAlgn="auto">
              <a:spcAft>
                <a:spcPts val="0"/>
              </a:spcAft>
              <a:buClr>
                <a:schemeClr val="accent3"/>
              </a:buClr>
              <a:buFont typeface="Wingdings 2"/>
              <a:buChar char=""/>
              <a:defRPr/>
            </a:pPr>
            <a:r>
              <a:rPr lang="hu-HU" b="1" dirty="0" smtClean="0"/>
              <a:t> </a:t>
            </a:r>
            <a:endParaRPr lang="hu-HU" dirty="0" smtClean="0"/>
          </a:p>
          <a:p>
            <a:pPr marL="274320" indent="-274320" fontAlgn="auto">
              <a:spcAft>
                <a:spcPts val="0"/>
              </a:spcAft>
              <a:buClr>
                <a:schemeClr val="accent3"/>
              </a:buClr>
              <a:buFont typeface="Wingdings 2"/>
              <a:buChar char=""/>
              <a:defRPr/>
            </a:pPr>
            <a:r>
              <a:rPr lang="hu-HU" b="1" dirty="0" smtClean="0"/>
              <a:t> </a:t>
            </a:r>
            <a:endParaRPr lang="hu-HU" dirty="0" smtClean="0"/>
          </a:p>
          <a:p>
            <a:pPr marL="274320" indent="-274320" fontAlgn="auto">
              <a:spcAft>
                <a:spcPts val="0"/>
              </a:spcAft>
              <a:buClr>
                <a:schemeClr val="accent3"/>
              </a:buClr>
              <a:buFont typeface="Wingdings 2"/>
              <a:buChar char=""/>
              <a:defRPr/>
            </a:pPr>
            <a:r>
              <a:rPr lang="hu-HU" b="1" dirty="0" smtClean="0"/>
              <a:t>Óvodák       Általános iskolák            Középiskolák </a:t>
            </a:r>
            <a:endParaRPr lang="hu-HU" dirty="0" smtClean="0"/>
          </a:p>
          <a:p>
            <a:pPr marL="274320" indent="-274320" fontAlgn="auto">
              <a:spcAft>
                <a:spcPts val="0"/>
              </a:spcAft>
              <a:buClr>
                <a:schemeClr val="accent3"/>
              </a:buClr>
              <a:buFont typeface="Wingdings 2"/>
              <a:buChar char=""/>
              <a:defRPr/>
            </a:pPr>
            <a:r>
              <a:rPr lang="hu-HU" b="1" dirty="0" smtClean="0"/>
              <a:t>                                                                                                                      Napkor</a:t>
            </a:r>
            <a:endParaRPr lang="hu-HU" dirty="0" smtClean="0"/>
          </a:p>
          <a:p>
            <a:pPr marL="274320" indent="-274320" fontAlgn="auto">
              <a:spcAft>
                <a:spcPts val="0"/>
              </a:spcAft>
              <a:buClr>
                <a:schemeClr val="accent3"/>
              </a:buClr>
              <a:buFont typeface="Wingdings 2"/>
              <a:buChar char=""/>
              <a:defRPr/>
            </a:pPr>
            <a:r>
              <a:rPr lang="hu-HU" b="1" dirty="0" smtClean="0"/>
              <a:t>                                                                                                                      Sényő</a:t>
            </a:r>
            <a:endParaRPr lang="hu-HU" dirty="0" smtClean="0"/>
          </a:p>
          <a:p>
            <a:pPr marL="274320" indent="-274320" fontAlgn="auto">
              <a:spcAft>
                <a:spcPts val="0"/>
              </a:spcAft>
              <a:buClr>
                <a:schemeClr val="accent3"/>
              </a:buClr>
              <a:buFont typeface="Wingdings 2"/>
              <a:buChar char=""/>
              <a:defRPr/>
            </a:pPr>
            <a:r>
              <a:rPr lang="hu-HU" b="1" dirty="0" smtClean="0"/>
              <a:t>                                                                                                                      Kótaj</a:t>
            </a:r>
            <a:endParaRPr lang="hu-HU" dirty="0" smtClean="0"/>
          </a:p>
          <a:p>
            <a:pPr marL="274320" indent="-274320" fontAlgn="auto">
              <a:spcAft>
                <a:spcPts val="0"/>
              </a:spcAft>
              <a:buClr>
                <a:schemeClr val="accent3"/>
              </a:buClr>
              <a:buFont typeface="Wingdings 2"/>
              <a:buChar char=""/>
              <a:defRPr/>
            </a:pPr>
            <a:r>
              <a:rPr lang="hu-HU" b="1" dirty="0" smtClean="0"/>
              <a:t>                                                                                                                      Nagycserkesz</a:t>
            </a:r>
            <a:endParaRPr lang="hu-HU" dirty="0" smtClean="0"/>
          </a:p>
          <a:p>
            <a:pPr marL="274320" indent="-274320" fontAlgn="auto">
              <a:spcAft>
                <a:spcPts val="0"/>
              </a:spcAft>
              <a:buClr>
                <a:schemeClr val="accent3"/>
              </a:buClr>
              <a:buFont typeface="Wingdings 2"/>
              <a:buChar char=""/>
              <a:defRPr/>
            </a:pPr>
            <a:r>
              <a:rPr lang="hu-HU" b="1" dirty="0" smtClean="0"/>
              <a:t>                                                                                                                      Nyírpazony</a:t>
            </a:r>
            <a:endParaRPr lang="hu-HU" dirty="0" smtClean="0"/>
          </a:p>
          <a:p>
            <a:pPr marL="274320" indent="-274320" fontAlgn="auto">
              <a:spcAft>
                <a:spcPts val="0"/>
              </a:spcAft>
              <a:buClr>
                <a:schemeClr val="accent3"/>
              </a:buClr>
              <a:buFont typeface="Wingdings 2"/>
              <a:buChar char=""/>
              <a:defRPr/>
            </a:pPr>
            <a:r>
              <a:rPr lang="hu-HU" b="1" dirty="0" smtClean="0"/>
              <a:t>                                                                                                                      Kálmánháza</a:t>
            </a:r>
            <a:endParaRPr lang="hu-HU" dirty="0" smtClean="0"/>
          </a:p>
          <a:p>
            <a:pPr marL="274320" indent="-274320" fontAlgn="auto">
              <a:spcAft>
                <a:spcPts val="0"/>
              </a:spcAft>
              <a:buClr>
                <a:schemeClr val="accent3"/>
              </a:buClr>
              <a:buFont typeface="Wingdings 2"/>
              <a:buChar char=""/>
              <a:defRPr/>
            </a:pPr>
            <a:endParaRPr lang="hu-HU" dirty="0"/>
          </a:p>
        </p:txBody>
      </p:sp>
      <p:cxnSp>
        <p:nvCxnSpPr>
          <p:cNvPr id="5" name="Egyenes összekötő nyíllal 4"/>
          <p:cNvCxnSpPr/>
          <p:nvPr/>
        </p:nvCxnSpPr>
        <p:spPr>
          <a:xfrm>
            <a:off x="2700338" y="2276475"/>
            <a:ext cx="107950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Egyenes összekötő nyíllal 6"/>
          <p:cNvCxnSpPr/>
          <p:nvPr/>
        </p:nvCxnSpPr>
        <p:spPr>
          <a:xfrm>
            <a:off x="1331913" y="2420938"/>
            <a:ext cx="0" cy="5032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Egyenes összekötő nyíllal 8"/>
          <p:cNvCxnSpPr/>
          <p:nvPr/>
        </p:nvCxnSpPr>
        <p:spPr>
          <a:xfrm>
            <a:off x="4067175" y="2636838"/>
            <a:ext cx="0" cy="2873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Egyenes összekötő nyíllal 10"/>
          <p:cNvCxnSpPr/>
          <p:nvPr/>
        </p:nvCxnSpPr>
        <p:spPr>
          <a:xfrm flipH="1" flipV="1">
            <a:off x="2339975" y="2492375"/>
            <a:ext cx="1368425" cy="576263"/>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Egyenes összekötő nyíllal 12"/>
          <p:cNvCxnSpPr/>
          <p:nvPr/>
        </p:nvCxnSpPr>
        <p:spPr>
          <a:xfrm flipV="1">
            <a:off x="2411413" y="2565400"/>
            <a:ext cx="936625" cy="4318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Egyenes összekötő nyíllal 14"/>
          <p:cNvCxnSpPr/>
          <p:nvPr/>
        </p:nvCxnSpPr>
        <p:spPr>
          <a:xfrm>
            <a:off x="1116013" y="3644900"/>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Egyenes összekötő nyíllal 15"/>
          <p:cNvCxnSpPr/>
          <p:nvPr/>
        </p:nvCxnSpPr>
        <p:spPr>
          <a:xfrm>
            <a:off x="1979613" y="3644900"/>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Egyenes összekötő nyíllal 16"/>
          <p:cNvCxnSpPr/>
          <p:nvPr/>
        </p:nvCxnSpPr>
        <p:spPr>
          <a:xfrm>
            <a:off x="1116013" y="4076700"/>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Egyenes összekötő nyíllal 17"/>
          <p:cNvCxnSpPr/>
          <p:nvPr/>
        </p:nvCxnSpPr>
        <p:spPr>
          <a:xfrm>
            <a:off x="1116013" y="4581525"/>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Egyenes összekötő nyíllal 18"/>
          <p:cNvCxnSpPr/>
          <p:nvPr/>
        </p:nvCxnSpPr>
        <p:spPr>
          <a:xfrm>
            <a:off x="1979613" y="4076700"/>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Egyenes összekötő nyíllal 19"/>
          <p:cNvCxnSpPr/>
          <p:nvPr/>
        </p:nvCxnSpPr>
        <p:spPr>
          <a:xfrm>
            <a:off x="1979613" y="4581525"/>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Egyenes összekötő nyíllal 20"/>
          <p:cNvCxnSpPr/>
          <p:nvPr/>
        </p:nvCxnSpPr>
        <p:spPr>
          <a:xfrm>
            <a:off x="3276600" y="4559300"/>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Egyenes összekötő nyíllal 21"/>
          <p:cNvCxnSpPr/>
          <p:nvPr/>
        </p:nvCxnSpPr>
        <p:spPr>
          <a:xfrm>
            <a:off x="3276600" y="3644900"/>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Egyenes összekötő nyíllal 22"/>
          <p:cNvCxnSpPr/>
          <p:nvPr/>
        </p:nvCxnSpPr>
        <p:spPr>
          <a:xfrm>
            <a:off x="3276600" y="4076700"/>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Egyenes összekötő nyíllal 23"/>
          <p:cNvCxnSpPr/>
          <p:nvPr/>
        </p:nvCxnSpPr>
        <p:spPr>
          <a:xfrm>
            <a:off x="4427538" y="3644900"/>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Egyenes összekötő nyíllal 24"/>
          <p:cNvCxnSpPr/>
          <p:nvPr/>
        </p:nvCxnSpPr>
        <p:spPr>
          <a:xfrm>
            <a:off x="4427538" y="4076700"/>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Egyenes összekötő nyíllal 25"/>
          <p:cNvCxnSpPr/>
          <p:nvPr/>
        </p:nvCxnSpPr>
        <p:spPr>
          <a:xfrm>
            <a:off x="5508625" y="3644900"/>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Egyenes összekötő nyíllal 26"/>
          <p:cNvCxnSpPr/>
          <p:nvPr/>
        </p:nvCxnSpPr>
        <p:spPr>
          <a:xfrm>
            <a:off x="5508625" y="4076700"/>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Egyenes összekötő nyíllal 29"/>
          <p:cNvCxnSpPr/>
          <p:nvPr/>
        </p:nvCxnSpPr>
        <p:spPr>
          <a:xfrm>
            <a:off x="4427538" y="4581525"/>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Egyenes összekötő nyíllal 30"/>
          <p:cNvCxnSpPr/>
          <p:nvPr/>
        </p:nvCxnSpPr>
        <p:spPr>
          <a:xfrm>
            <a:off x="5508625" y="4581525"/>
            <a:ext cx="0" cy="215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Dia számának helye 27"/>
          <p:cNvSpPr>
            <a:spLocks noGrp="1"/>
          </p:cNvSpPr>
          <p:nvPr>
            <p:ph type="sldNum" sz="quarter" idx="12"/>
          </p:nvPr>
        </p:nvSpPr>
        <p:spPr/>
        <p:txBody>
          <a:bodyPr/>
          <a:lstStyle/>
          <a:p>
            <a:pPr>
              <a:defRPr/>
            </a:pPr>
            <a:fld id="{25304842-6C93-4C9C-92FD-79D57391AC44}" type="slidenum">
              <a:rPr lang="hu-HU"/>
              <a:pPr>
                <a:defRPr/>
              </a:pPr>
              <a:t>49</a:t>
            </a:fld>
            <a:endParaRPr lang="hu-HU"/>
          </a:p>
        </p:txBody>
      </p:sp>
      <p:sp>
        <p:nvSpPr>
          <p:cNvPr id="29" name="Dátum helye 28"/>
          <p:cNvSpPr>
            <a:spLocks noGrp="1"/>
          </p:cNvSpPr>
          <p:nvPr>
            <p:ph type="dt" sz="quarter" idx="10"/>
          </p:nvPr>
        </p:nvSpPr>
        <p:spPr/>
        <p:txBody>
          <a:bodyPr/>
          <a:lstStyle/>
          <a:p>
            <a:pPr>
              <a:defRPr/>
            </a:pPr>
            <a:fld id="{B5316C74-7EF1-4093-BFBE-1BF31717F793}" type="datetime1">
              <a:rPr lang="hu-HU"/>
              <a:pPr>
                <a:defRPr/>
              </a:pPr>
              <a:t>2012.05.06.</a:t>
            </a:fld>
            <a:endParaRPr lang="hu-H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288" y="908050"/>
            <a:ext cx="8229600" cy="1143000"/>
          </a:xfrm>
        </p:spPr>
        <p:txBody>
          <a:bodyPr>
            <a:normAutofit fontScale="90000"/>
          </a:bodyPr>
          <a:lstStyle/>
          <a:p>
            <a:pPr algn="ctr" fontAlgn="auto">
              <a:spcAft>
                <a:spcPts val="0"/>
              </a:spcAft>
              <a:defRPr/>
            </a:pPr>
            <a:r>
              <a:rPr lang="hu-HU" b="1" u="sng" dirty="0" smtClean="0"/>
              <a:t>Önkormányzati közoktatási intézkedési terv jogi szabályozása:</a:t>
            </a:r>
            <a:r>
              <a:rPr lang="hu-HU" dirty="0" smtClean="0"/>
              <a:t/>
            </a:r>
            <a:br>
              <a:rPr lang="hu-HU" dirty="0" smtClean="0"/>
            </a:br>
            <a:endParaRPr lang="hu-HU" dirty="0"/>
          </a:p>
        </p:txBody>
      </p:sp>
      <p:sp>
        <p:nvSpPr>
          <p:cNvPr id="3" name="Tartalom helye 2"/>
          <p:cNvSpPr>
            <a:spLocks noGrp="1"/>
          </p:cNvSpPr>
          <p:nvPr>
            <p:ph idx="1"/>
          </p:nvPr>
        </p:nvSpPr>
        <p:spPr/>
        <p:txBody>
          <a:bodyPr>
            <a:normAutofit fontScale="47500" lnSpcReduction="20000"/>
          </a:bodyPr>
          <a:lstStyle/>
          <a:p>
            <a:pPr marL="274320" indent="-274320" algn="just" fontAlgn="auto">
              <a:spcAft>
                <a:spcPts val="0"/>
              </a:spcAft>
              <a:buClr>
                <a:schemeClr val="accent3"/>
              </a:buClr>
              <a:buFont typeface="Wingdings 2"/>
              <a:buChar char=""/>
              <a:defRPr/>
            </a:pPr>
            <a:r>
              <a:rPr lang="hu-HU" b="1" dirty="0" smtClean="0">
                <a:latin typeface="+mj-lt"/>
              </a:rPr>
              <a:t>1./ A közoktatásról szóló 1993. évi LXXIX. törvény </a:t>
            </a:r>
            <a:endParaRPr lang="hu-HU" dirty="0" smtClean="0">
              <a:latin typeface="+mj-lt"/>
            </a:endParaRPr>
          </a:p>
          <a:p>
            <a:pPr marL="274320" indent="-274320" algn="just" fontAlgn="auto">
              <a:spcAft>
                <a:spcPts val="0"/>
              </a:spcAft>
              <a:buClr>
                <a:schemeClr val="accent3"/>
              </a:buClr>
              <a:buFont typeface="Wingdings 2"/>
              <a:buChar char=""/>
              <a:defRPr/>
            </a:pPr>
            <a:r>
              <a:rPr lang="hu-HU" b="1" dirty="0" smtClean="0">
                <a:latin typeface="+mj-lt"/>
              </a:rPr>
              <a:t>85. § (4) (5) (6)</a:t>
            </a:r>
            <a:endParaRPr lang="hu-HU" dirty="0" smtClean="0">
              <a:latin typeface="+mj-lt"/>
            </a:endParaRPr>
          </a:p>
          <a:p>
            <a:pPr marL="274320" indent="-274320" algn="just" fontAlgn="auto">
              <a:spcAft>
                <a:spcPts val="0"/>
              </a:spcAft>
              <a:buClr>
                <a:schemeClr val="accent3"/>
              </a:buClr>
              <a:buFont typeface="Wingdings 2"/>
              <a:buChar char=""/>
              <a:defRPr/>
            </a:pPr>
            <a:r>
              <a:rPr lang="hu-HU" dirty="0" smtClean="0">
                <a:latin typeface="+mj-lt"/>
              </a:rPr>
              <a:t>(4) Az intézkedési terv elkészítésekor:</a:t>
            </a:r>
          </a:p>
          <a:p>
            <a:pPr marL="274320" indent="-274320" algn="just" fontAlgn="auto">
              <a:spcAft>
                <a:spcPts val="0"/>
              </a:spcAft>
              <a:buClr>
                <a:schemeClr val="accent3"/>
              </a:buClr>
              <a:buFont typeface="Wingdings 2"/>
              <a:buChar char=""/>
              <a:defRPr/>
            </a:pPr>
            <a:r>
              <a:rPr lang="hu-HU" dirty="0" smtClean="0">
                <a:latin typeface="+mj-lt"/>
              </a:rPr>
              <a:t>- be kell szerezni - a nemzeti, etnikai kisebbséget érintő kérdésekben - a települési kisebbségi önkormányzat egyetértését, </a:t>
            </a:r>
          </a:p>
          <a:p>
            <a:pPr marL="274320" indent="-274320" algn="just" fontAlgn="auto">
              <a:spcAft>
                <a:spcPts val="0"/>
              </a:spcAft>
              <a:buClr>
                <a:schemeClr val="accent3"/>
              </a:buClr>
              <a:buFont typeface="Wingdings 2"/>
              <a:buChar char=""/>
              <a:defRPr/>
            </a:pPr>
            <a:r>
              <a:rPr lang="hu-HU" dirty="0" smtClean="0">
                <a:latin typeface="+mj-lt"/>
              </a:rPr>
              <a:t>- ki kell kérni a településen működő közoktatási intézmények vezetőinek, továbbá a szülői és diákszervezetek, a nem állami, nem önkormányzati intézményfenntartók, a települési szintű szakszervezetek, - ha nem működik települési kisebbségi önkormányzat - az érdekelt országos kisebbségi önkormányzat véleményét. </a:t>
            </a:r>
          </a:p>
          <a:p>
            <a:pPr marL="274320" indent="-274320" algn="just" fontAlgn="auto">
              <a:spcAft>
                <a:spcPts val="0"/>
              </a:spcAft>
              <a:buClr>
                <a:schemeClr val="accent3"/>
              </a:buClr>
              <a:buFont typeface="Wingdings 2"/>
              <a:buChar char=""/>
              <a:defRPr/>
            </a:pPr>
            <a:r>
              <a:rPr lang="hu-HU" dirty="0" smtClean="0">
                <a:latin typeface="+mj-lt"/>
              </a:rPr>
              <a:t>A helyi önkormányzat a helyi intézkedési terv végrehajtását legalább kétévenként értékeli és szükség szerint felülvizsgálja. </a:t>
            </a:r>
          </a:p>
          <a:p>
            <a:pPr marL="274320" indent="-274320" algn="just" fontAlgn="auto">
              <a:spcAft>
                <a:spcPts val="0"/>
              </a:spcAft>
              <a:buClr>
                <a:schemeClr val="accent3"/>
              </a:buClr>
              <a:buFont typeface="Wingdings 2"/>
              <a:buChar char=""/>
              <a:defRPr/>
            </a:pPr>
            <a:r>
              <a:rPr lang="hu-HU" dirty="0" smtClean="0">
                <a:latin typeface="+mj-lt"/>
              </a:rPr>
              <a:t> </a:t>
            </a:r>
          </a:p>
          <a:p>
            <a:pPr marL="274320" indent="-274320" algn="just" fontAlgn="auto">
              <a:spcAft>
                <a:spcPts val="0"/>
              </a:spcAft>
              <a:buClr>
                <a:schemeClr val="accent3"/>
              </a:buClr>
              <a:buFont typeface="Wingdings 2"/>
              <a:buChar char=""/>
              <a:defRPr/>
            </a:pPr>
            <a:r>
              <a:rPr lang="hu-HU" dirty="0" smtClean="0">
                <a:latin typeface="+mj-lt"/>
              </a:rPr>
              <a:t>(5) Ha a helyi önkormányzat az óvodai nevelésről vagy az általános iskolai nevelésről és oktatásról részben vagy egészben nem saját intézményfenntartással gondoskodik, az önkormányzati intézkedési tervben meg kell határoznia, hogy milyen módon tesz eleget az e törvényben meghatározott kötelezettségének. Az önkormányzati intézkedési tervet pedig azzal a helyi önkormányzattal közösen kell elkészítenie, amelyik által fenntartott nevelési-oktatási intézmény látja el az illetékességi területén élők tekintetében a kötelező felvételt biztosító óvoda, illetve a kötelező felvételt biztosító iskola feladatait.</a:t>
            </a:r>
          </a:p>
          <a:p>
            <a:pPr marL="274320" indent="-274320" algn="just" fontAlgn="auto">
              <a:spcAft>
                <a:spcPts val="0"/>
              </a:spcAft>
              <a:buClr>
                <a:schemeClr val="accent3"/>
              </a:buClr>
              <a:buFont typeface="Wingdings 2"/>
              <a:buChar char=""/>
              <a:defRPr/>
            </a:pPr>
            <a:r>
              <a:rPr lang="hu-HU" dirty="0" smtClean="0">
                <a:latin typeface="+mj-lt"/>
              </a:rPr>
              <a:t> </a:t>
            </a:r>
          </a:p>
          <a:p>
            <a:pPr marL="274320" indent="-274320" algn="just" fontAlgn="auto">
              <a:spcAft>
                <a:spcPts val="0"/>
              </a:spcAft>
              <a:buClr>
                <a:schemeClr val="accent3"/>
              </a:buClr>
              <a:buFont typeface="Wingdings 2"/>
              <a:buChar char=""/>
              <a:defRPr/>
            </a:pPr>
            <a:r>
              <a:rPr lang="hu-HU" dirty="0" smtClean="0">
                <a:latin typeface="+mj-lt"/>
              </a:rPr>
              <a:t>(6) Az önkormányzati intézkedési terv elkészítésekor, felülvizsgálatakor a helyi önkormányzatnak be kell szereznie </a:t>
            </a:r>
            <a:r>
              <a:rPr lang="hu-HU" dirty="0" err="1" smtClean="0">
                <a:latin typeface="+mj-lt"/>
              </a:rPr>
              <a:t>a...megyei</a:t>
            </a:r>
            <a:r>
              <a:rPr lang="hu-HU" dirty="0" smtClean="0">
                <a:latin typeface="+mj-lt"/>
              </a:rPr>
              <a:t> önkormányzat szakvéleményét abban a kérdésben, hogy az önkormányzati intézkedési terv összhangban áll-e a … megyei fejlesztési tervben foglaltakkal. Ha az önkormányzati intézkedési terv, illetve annak módosítása a szakvéleményben foglaltak szerint nem áll összhangban a … megyei fejlesztési tervvel, elfogadásakor </a:t>
            </a:r>
            <a:r>
              <a:rPr lang="hu-HU" b="1" dirty="0" smtClean="0">
                <a:latin typeface="+mj-lt"/>
              </a:rPr>
              <a:t>a helyi önkormányzatokról szóló 1990. évi LXV. törvény 15. §</a:t>
            </a:r>
            <a:r>
              <a:rPr lang="hu-HU" b="1" dirty="0" err="1" smtClean="0">
                <a:latin typeface="+mj-lt"/>
              </a:rPr>
              <a:t>-ának</a:t>
            </a:r>
            <a:r>
              <a:rPr lang="hu-HU" b="1" dirty="0" smtClean="0">
                <a:latin typeface="+mj-lt"/>
              </a:rPr>
              <a:t> (2) bekezdésében</a:t>
            </a:r>
            <a:r>
              <a:rPr lang="hu-HU" dirty="0" smtClean="0">
                <a:latin typeface="+mj-lt"/>
              </a:rPr>
              <a:t> szabályozott minősített többségre van szükség.</a:t>
            </a:r>
          </a:p>
          <a:p>
            <a:pPr marL="274320" indent="-274320" algn="just" fontAlgn="auto">
              <a:spcAft>
                <a:spcPts val="0"/>
              </a:spcAft>
              <a:buClr>
                <a:schemeClr val="accent3"/>
              </a:buClr>
              <a:buFont typeface="Wingdings 2"/>
              <a:buChar char=""/>
              <a:defRPr/>
            </a:pPr>
            <a:r>
              <a:rPr lang="hu-HU" dirty="0" smtClean="0">
                <a:latin typeface="+mj-lt"/>
              </a:rPr>
              <a:t> </a:t>
            </a:r>
          </a:p>
          <a:p>
            <a:pPr marL="274320" indent="-274320" algn="just" fontAlgn="auto">
              <a:spcAft>
                <a:spcPts val="0"/>
              </a:spcAft>
              <a:buClr>
                <a:schemeClr val="accent3"/>
              </a:buClr>
              <a:buFont typeface="Wingdings 2"/>
              <a:buChar char=""/>
              <a:defRPr/>
            </a:pPr>
            <a:r>
              <a:rPr lang="hu-HU" b="1" dirty="0" smtClean="0">
                <a:latin typeface="+mj-lt"/>
              </a:rPr>
              <a:t>103. §</a:t>
            </a:r>
            <a:r>
              <a:rPr lang="hu-HU" dirty="0" smtClean="0">
                <a:latin typeface="+mj-lt"/>
              </a:rPr>
              <a:t> (2) </a:t>
            </a:r>
            <a:r>
              <a:rPr lang="hu-HU" i="1" dirty="0" smtClean="0">
                <a:latin typeface="+mj-lt"/>
              </a:rPr>
              <a:t>a)</a:t>
            </a:r>
            <a:r>
              <a:rPr lang="hu-HU" dirty="0" smtClean="0">
                <a:latin typeface="+mj-lt"/>
              </a:rPr>
              <a:t> </a:t>
            </a:r>
            <a:r>
              <a:rPr lang="hu-HU" dirty="0" err="1" smtClean="0">
                <a:latin typeface="+mj-lt"/>
              </a:rPr>
              <a:t>a</a:t>
            </a:r>
            <a:r>
              <a:rPr lang="hu-HU" dirty="0" smtClean="0">
                <a:latin typeface="+mj-lt"/>
              </a:rPr>
              <a:t> helyi önkormányzat vizsgálja, hogy a nevelési, illetve pedagógiai program megfelel-e az önkormányzati intézkedési tervben foglaltaknak. </a:t>
            </a:r>
          </a:p>
          <a:p>
            <a:pPr marL="274320" indent="-274320" algn="just" fontAlgn="auto">
              <a:spcAft>
                <a:spcPts val="0"/>
              </a:spcAft>
              <a:buClr>
                <a:schemeClr val="accent3"/>
              </a:buClr>
              <a:buFont typeface="Wingdings 2"/>
              <a:buChar char=""/>
              <a:defRPr/>
            </a:pPr>
            <a:r>
              <a:rPr lang="hu-HU" dirty="0" smtClean="0">
                <a:latin typeface="+mj-lt"/>
              </a:rPr>
              <a:t>Nem kell a helyi önkormányzatnak intézkedési tervet készítenie, ha tagja a többcélú kistérségi társulásnak, feltéve, hogy a többcélú kistérségi társulás önálló intézkedési terve - települések szerinti bontásban - tartalmazza mindazt, amit az önkormányzati intézkedési tervnek tartalmaznia kell.</a:t>
            </a:r>
          </a:p>
          <a:p>
            <a:pPr marL="274320" indent="-274320" fontAlgn="auto">
              <a:spcAft>
                <a:spcPts val="0"/>
              </a:spcAft>
              <a:buClr>
                <a:schemeClr val="accent3"/>
              </a:buClr>
              <a:buFont typeface="Wingdings 2"/>
              <a:buChar char=""/>
              <a:defRPr/>
            </a:pPr>
            <a:endParaRPr lang="hu-HU" dirty="0">
              <a:latin typeface="+mj-lt"/>
            </a:endParaRPr>
          </a:p>
        </p:txBody>
      </p:sp>
      <p:sp>
        <p:nvSpPr>
          <p:cNvPr id="4" name="Dia számának helye 3"/>
          <p:cNvSpPr>
            <a:spLocks noGrp="1"/>
          </p:cNvSpPr>
          <p:nvPr>
            <p:ph type="sldNum" sz="quarter" idx="12"/>
          </p:nvPr>
        </p:nvSpPr>
        <p:spPr/>
        <p:txBody>
          <a:bodyPr/>
          <a:lstStyle/>
          <a:p>
            <a:pPr>
              <a:defRPr/>
            </a:pPr>
            <a:fld id="{0DA5E44C-EF39-4800-966E-CE41A5BCEEAC}" type="slidenum">
              <a:rPr lang="hu-HU"/>
              <a:pPr>
                <a:defRPr/>
              </a:pPr>
              <a:t>5</a:t>
            </a:fld>
            <a:endParaRPr lang="hu-HU"/>
          </a:p>
        </p:txBody>
      </p:sp>
      <p:sp>
        <p:nvSpPr>
          <p:cNvPr id="5" name="Dátum helye 4"/>
          <p:cNvSpPr>
            <a:spLocks noGrp="1"/>
          </p:cNvSpPr>
          <p:nvPr>
            <p:ph type="dt" sz="quarter" idx="10"/>
          </p:nvPr>
        </p:nvSpPr>
        <p:spPr/>
        <p:txBody>
          <a:bodyPr/>
          <a:lstStyle/>
          <a:p>
            <a:pPr>
              <a:defRPr/>
            </a:pPr>
            <a:fld id="{A3B8FC93-D209-4403-B2E6-F0BF2A3666EA}" type="datetime1">
              <a:rPr lang="hu-HU"/>
              <a:pPr>
                <a:defRPr/>
              </a:pPr>
              <a:t>2012.05.06.</a:t>
            </a:fld>
            <a:endParaRPr lang="hu-HU"/>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1600" b="1" u="sng" dirty="0" smtClean="0"/>
              <a:t>III.2. Az intézményrendszer működtetésével, fenntartásával </a:t>
            </a:r>
            <a:r>
              <a:rPr lang="hu-HU" sz="1600" b="1" dirty="0" smtClean="0"/>
              <a:t/>
            </a:r>
            <a:br>
              <a:rPr lang="hu-HU" sz="1600" b="1" dirty="0" smtClean="0"/>
            </a:br>
            <a:r>
              <a:rPr lang="hu-HU" sz="1600" b="1" u="sng" dirty="0" smtClean="0"/>
              <a:t>INFRASTRUKTURÁLIS ÉS TARTALMI </a:t>
            </a:r>
            <a:r>
              <a:rPr lang="hu-HU" sz="1600" b="1" dirty="0" smtClean="0"/>
              <a:t/>
            </a:r>
            <a:br>
              <a:rPr lang="hu-HU" sz="1600" b="1" dirty="0" smtClean="0"/>
            </a:br>
            <a:r>
              <a:rPr lang="hu-HU" sz="1600" b="1" u="sng" dirty="0" smtClean="0"/>
              <a:t>fejlesztésével összefüggő elképzelések</a:t>
            </a:r>
            <a:r>
              <a:rPr lang="hu-HU" sz="1600" b="1" dirty="0" smtClean="0"/>
              <a:t/>
            </a:r>
            <a:br>
              <a:rPr lang="hu-HU" sz="1600" b="1" dirty="0" smtClean="0"/>
            </a:br>
            <a:r>
              <a:rPr lang="hu-HU" sz="1600" b="1" u="sng" dirty="0" smtClean="0"/>
              <a:t>III.2.1. ÓVODAI NEVELÉS</a:t>
            </a:r>
            <a:r>
              <a:rPr lang="hu-HU" sz="1600" b="1" dirty="0" smtClean="0"/>
              <a:t/>
            </a:r>
            <a:br>
              <a:rPr lang="hu-HU" sz="1600" b="1" dirty="0" smtClean="0"/>
            </a:br>
            <a:r>
              <a:rPr lang="hu-HU" sz="1600" dirty="0" smtClean="0"/>
              <a:t>(településenként egységesen lebontva az alábbi módon szerepel)</a:t>
            </a:r>
            <a:r>
              <a:rPr lang="hu-HU" b="1" dirty="0" smtClean="0"/>
              <a:t/>
            </a:r>
            <a:br>
              <a:rPr lang="hu-HU" b="1" dirty="0" smtClean="0"/>
            </a:br>
            <a:endParaRPr lang="hu-HU" dirty="0"/>
          </a:p>
        </p:txBody>
      </p:sp>
      <p:sp>
        <p:nvSpPr>
          <p:cNvPr id="3" name="Tartalom helye 2"/>
          <p:cNvSpPr>
            <a:spLocks noGrp="1"/>
          </p:cNvSpPr>
          <p:nvPr>
            <p:ph idx="1"/>
          </p:nvPr>
        </p:nvSpPr>
        <p:spPr>
          <a:xfrm>
            <a:off x="457200" y="1196975"/>
            <a:ext cx="8229600" cy="5127625"/>
          </a:xfrm>
        </p:spPr>
        <p:txBody>
          <a:bodyPr>
            <a:normAutofit/>
          </a:bodyPr>
          <a:lstStyle/>
          <a:p>
            <a:pPr marL="274320" indent="-274320" fontAlgn="auto">
              <a:spcAft>
                <a:spcPts val="0"/>
              </a:spcAft>
              <a:buClr>
                <a:schemeClr val="accent3"/>
              </a:buClr>
              <a:buFont typeface="Wingdings 2"/>
              <a:buNone/>
              <a:defRPr/>
            </a:pPr>
            <a:endParaRPr lang="hu-HU" sz="1100" b="1" dirty="0" smtClean="0">
              <a:latin typeface="+mj-lt"/>
            </a:endParaRPr>
          </a:p>
          <a:p>
            <a:pPr marL="274320" indent="-274320" fontAlgn="auto">
              <a:spcAft>
                <a:spcPts val="0"/>
              </a:spcAft>
              <a:buClr>
                <a:schemeClr val="accent3"/>
              </a:buClr>
              <a:buFont typeface="Wingdings 2"/>
              <a:buChar char=""/>
              <a:defRPr/>
            </a:pPr>
            <a:r>
              <a:rPr lang="hu-HU" sz="1100" b="1" dirty="0" smtClean="0">
                <a:latin typeface="+mj-lt"/>
              </a:rPr>
              <a:t>III.2.1.1. Nyíregyháza (minden óvodára)</a:t>
            </a:r>
          </a:p>
          <a:p>
            <a:pPr marL="274320" indent="-274320" fontAlgn="auto">
              <a:spcAft>
                <a:spcPts val="0"/>
              </a:spcAft>
              <a:buClr>
                <a:schemeClr val="accent3"/>
              </a:buClr>
              <a:buFont typeface="Wingdings 2"/>
              <a:buChar char=""/>
              <a:defRPr/>
            </a:pPr>
            <a:endParaRPr lang="hu-HU" sz="1200" b="1" u="sng" dirty="0" smtClean="0"/>
          </a:p>
          <a:p>
            <a:pPr marL="274320" indent="-274320" fontAlgn="auto">
              <a:spcAft>
                <a:spcPts val="0"/>
              </a:spcAft>
              <a:buClr>
                <a:schemeClr val="accent3"/>
              </a:buClr>
              <a:buFont typeface="Wingdings 2"/>
              <a:buChar char=""/>
              <a:defRPr/>
            </a:pPr>
            <a:endParaRPr lang="hu-HU" sz="1200" b="1" u="sng" dirty="0" smtClean="0"/>
          </a:p>
          <a:p>
            <a:pPr marL="274320" indent="-274320" fontAlgn="auto">
              <a:spcAft>
                <a:spcPts val="0"/>
              </a:spcAft>
              <a:buClr>
                <a:schemeClr val="accent3"/>
              </a:buClr>
              <a:buFont typeface="Wingdings 2"/>
              <a:buChar char=""/>
              <a:defRPr/>
            </a:pPr>
            <a:endParaRPr lang="hu-HU" sz="1200" b="1" u="sng" dirty="0" smtClean="0"/>
          </a:p>
          <a:p>
            <a:pPr marL="274320" indent="-274320" fontAlgn="auto">
              <a:spcAft>
                <a:spcPts val="0"/>
              </a:spcAft>
              <a:buClr>
                <a:schemeClr val="accent3"/>
              </a:buClr>
              <a:buFont typeface="Wingdings 2"/>
              <a:buChar char=""/>
              <a:defRPr/>
            </a:pPr>
            <a:endParaRPr lang="hu-HU" sz="1200" b="1" u="sng" dirty="0" smtClean="0"/>
          </a:p>
          <a:p>
            <a:pPr marL="274320" indent="-274320" fontAlgn="auto">
              <a:spcAft>
                <a:spcPts val="0"/>
              </a:spcAft>
              <a:buClr>
                <a:schemeClr val="accent3"/>
              </a:buClr>
              <a:buFont typeface="Wingdings 2"/>
              <a:buChar char=""/>
              <a:defRPr/>
            </a:pPr>
            <a:endParaRPr lang="hu-HU" sz="1200" b="1" u="sng" dirty="0" smtClean="0"/>
          </a:p>
          <a:p>
            <a:pPr marL="274320" indent="-274320" fontAlgn="auto">
              <a:spcAft>
                <a:spcPts val="0"/>
              </a:spcAft>
              <a:buClr>
                <a:schemeClr val="accent3"/>
              </a:buClr>
              <a:buFont typeface="Wingdings 2"/>
              <a:buChar char=""/>
              <a:defRPr/>
            </a:pPr>
            <a:endParaRPr lang="hu-HU" sz="1200" b="1" u="sng" dirty="0" smtClean="0"/>
          </a:p>
          <a:p>
            <a:pPr marL="274320" indent="-274320" fontAlgn="auto">
              <a:spcAft>
                <a:spcPts val="0"/>
              </a:spcAft>
              <a:buClr>
                <a:schemeClr val="accent3"/>
              </a:buClr>
              <a:buFont typeface="Wingdings 2"/>
              <a:buChar char=""/>
              <a:defRPr/>
            </a:pPr>
            <a:endParaRPr lang="hu-HU" sz="1200" b="1" u="sng" dirty="0" smtClean="0"/>
          </a:p>
          <a:p>
            <a:pPr marL="274320" indent="-274320" fontAlgn="auto">
              <a:spcAft>
                <a:spcPts val="0"/>
              </a:spcAft>
              <a:buClr>
                <a:schemeClr val="accent3"/>
              </a:buClr>
              <a:buFont typeface="Wingdings 2"/>
              <a:buChar char=""/>
              <a:defRPr/>
            </a:pPr>
            <a:endParaRPr lang="hu-HU" sz="1200" b="1" u="sng" dirty="0" smtClean="0"/>
          </a:p>
          <a:p>
            <a:pPr marL="274320" indent="-274320" fontAlgn="auto">
              <a:spcAft>
                <a:spcPts val="0"/>
              </a:spcAft>
              <a:buClr>
                <a:schemeClr val="accent3"/>
              </a:buClr>
              <a:buFont typeface="Wingdings 2"/>
              <a:buChar char=""/>
              <a:defRPr/>
            </a:pPr>
            <a:endParaRPr lang="hu-HU" sz="1200" b="1" u="sng" dirty="0" smtClean="0"/>
          </a:p>
          <a:p>
            <a:pPr marL="274320" indent="-274320" fontAlgn="auto">
              <a:spcAft>
                <a:spcPts val="0"/>
              </a:spcAft>
              <a:buClr>
                <a:schemeClr val="accent3"/>
              </a:buClr>
              <a:buFont typeface="Wingdings 2"/>
              <a:buChar char=""/>
              <a:defRPr/>
            </a:pPr>
            <a:endParaRPr lang="hu-HU" sz="1200" b="1" u="sng" dirty="0" smtClean="0"/>
          </a:p>
          <a:p>
            <a:pPr marL="274320" indent="-274320" fontAlgn="auto">
              <a:spcAft>
                <a:spcPts val="0"/>
              </a:spcAft>
              <a:buClr>
                <a:schemeClr val="accent3"/>
              </a:buClr>
              <a:buFont typeface="Wingdings 2"/>
              <a:buChar char=""/>
              <a:defRPr/>
            </a:pPr>
            <a:endParaRPr lang="hu-HU" sz="1200" b="1" u="sng" dirty="0" smtClean="0"/>
          </a:p>
          <a:p>
            <a:pPr marL="274320" indent="-274320" fontAlgn="auto">
              <a:spcAft>
                <a:spcPts val="0"/>
              </a:spcAft>
              <a:buClr>
                <a:schemeClr val="accent3"/>
              </a:buClr>
              <a:buFont typeface="Wingdings 2"/>
              <a:buChar char=""/>
              <a:defRPr/>
            </a:pPr>
            <a:r>
              <a:rPr lang="hu-HU" sz="1200" b="1" u="sng" dirty="0" smtClean="0"/>
              <a:t>III.2.2. ÁLTALÁNOS ISKOLAI NEVELÉS</a:t>
            </a:r>
            <a:endParaRPr lang="hu-HU" sz="1200" b="1" dirty="0" smtClean="0"/>
          </a:p>
          <a:p>
            <a:pPr marL="274320" indent="-274320" fontAlgn="auto">
              <a:spcAft>
                <a:spcPts val="0"/>
              </a:spcAft>
              <a:buClr>
                <a:schemeClr val="accent3"/>
              </a:buClr>
              <a:buFont typeface="Wingdings 2"/>
              <a:buChar char=""/>
              <a:defRPr/>
            </a:pPr>
            <a:r>
              <a:rPr lang="hu-HU" sz="1200" dirty="0" smtClean="0"/>
              <a:t>(településenként egységesen lebontva az alábbi módon szerepel)</a:t>
            </a:r>
            <a:endParaRPr lang="hu-HU" sz="1200" b="1" dirty="0" smtClean="0"/>
          </a:p>
          <a:p>
            <a:pPr marL="274320" indent="-274320" fontAlgn="auto">
              <a:spcAft>
                <a:spcPts val="0"/>
              </a:spcAft>
              <a:buClr>
                <a:schemeClr val="accent3"/>
              </a:buClr>
              <a:buFont typeface="Wingdings 2"/>
              <a:buChar char=""/>
              <a:defRPr/>
            </a:pPr>
            <a:r>
              <a:rPr lang="hu-HU" sz="1200" b="1" dirty="0" smtClean="0"/>
              <a:t>III.2.2.1. Nyíregyháza (minden általános iskolára)</a:t>
            </a:r>
          </a:p>
          <a:p>
            <a:pPr marL="274320" indent="-274320" fontAlgn="auto">
              <a:spcAft>
                <a:spcPts val="0"/>
              </a:spcAft>
              <a:buClr>
                <a:schemeClr val="accent3"/>
              </a:buClr>
              <a:buFont typeface="Wingdings 2"/>
              <a:buChar char=""/>
              <a:defRPr/>
            </a:pPr>
            <a:endParaRPr lang="hu-HU" dirty="0"/>
          </a:p>
        </p:txBody>
      </p:sp>
      <p:graphicFrame>
        <p:nvGraphicFramePr>
          <p:cNvPr id="4" name="Táblázat 3"/>
          <p:cNvGraphicFramePr>
            <a:graphicFrameLocks noGrp="1"/>
          </p:cNvGraphicFramePr>
          <p:nvPr/>
        </p:nvGraphicFramePr>
        <p:xfrm>
          <a:off x="1547813" y="1628775"/>
          <a:ext cx="6096000" cy="2143125"/>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gridSpan="4">
                  <a:txBody>
                    <a:bodyPr/>
                    <a:lstStyle/>
                    <a:p>
                      <a:pPr algn="ctr">
                        <a:lnSpc>
                          <a:spcPct val="115000"/>
                        </a:lnSpc>
                        <a:spcAft>
                          <a:spcPts val="1000"/>
                        </a:spcAft>
                      </a:pPr>
                      <a:r>
                        <a:rPr lang="hu-HU" sz="1200" b="1" i="1" dirty="0">
                          <a:latin typeface="Times New Roman"/>
                          <a:ea typeface="Calibri"/>
                          <a:cs typeface="Times New Roman"/>
                        </a:rPr>
                        <a:t>Tervezett fejlesztések</a:t>
                      </a:r>
                      <a:endParaRPr lang="hu-HU" sz="1100" dirty="0">
                        <a:latin typeface="Calibri"/>
                        <a:ea typeface="Calibri"/>
                        <a:cs typeface="Times New Roman"/>
                      </a:endParaRPr>
                    </a:p>
                  </a:txBody>
                  <a:tcPr marL="68580" marR="68580" marT="0" marB="0" anchor="ctr"/>
                </a:tc>
                <a:tc hMerge="1">
                  <a:txBody>
                    <a:bodyPr/>
                    <a:lstStyle/>
                    <a:p>
                      <a:endParaRPr lang="hu-HU"/>
                    </a:p>
                  </a:txBody>
                  <a:tcPr/>
                </a:tc>
                <a:tc hMerge="1">
                  <a:txBody>
                    <a:bodyPr/>
                    <a:lstStyle/>
                    <a:p>
                      <a:endParaRPr lang="hu-HU"/>
                    </a:p>
                  </a:txBody>
                  <a:tcPr/>
                </a:tc>
                <a:tc hMerge="1">
                  <a:txBody>
                    <a:bodyPr/>
                    <a:lstStyle/>
                    <a:p>
                      <a:endParaRPr lang="hu-HU"/>
                    </a:p>
                  </a:txBody>
                  <a:tcPr/>
                </a:tc>
              </a:tr>
              <a:tr h="370840">
                <a:tc>
                  <a:txBody>
                    <a:bodyPr/>
                    <a:lstStyle/>
                    <a:p>
                      <a:pPr algn="ctr">
                        <a:lnSpc>
                          <a:spcPct val="115000"/>
                        </a:lnSpc>
                        <a:spcAft>
                          <a:spcPts val="1000"/>
                        </a:spcAft>
                      </a:pPr>
                      <a:r>
                        <a:rPr lang="hu-HU" sz="1000" b="1" i="1">
                          <a:latin typeface="Times New Roman"/>
                          <a:ea typeface="Calibri"/>
                          <a:cs typeface="Times New Roman"/>
                        </a:rPr>
                        <a:t>Óvoda neve</a:t>
                      </a:r>
                      <a:endParaRPr lang="hu-HU" sz="1100">
                        <a:latin typeface="Calibri"/>
                        <a:ea typeface="Calibri"/>
                        <a:cs typeface="Times New Roman"/>
                      </a:endParaRPr>
                    </a:p>
                  </a:txBody>
                  <a:tcPr marL="68580" marR="68580" marT="0" marB="0" anchor="ctr"/>
                </a:tc>
                <a:tc>
                  <a:txBody>
                    <a:bodyPr/>
                    <a:lstStyle/>
                    <a:p>
                      <a:pPr algn="ctr">
                        <a:lnSpc>
                          <a:spcPct val="115000"/>
                        </a:lnSpc>
                        <a:spcAft>
                          <a:spcPts val="1000"/>
                        </a:spcAft>
                      </a:pPr>
                      <a:r>
                        <a:rPr lang="hu-HU" sz="1000" b="1" i="1">
                          <a:latin typeface="Times New Roman"/>
                          <a:ea typeface="Calibri"/>
                          <a:cs typeface="Times New Roman"/>
                        </a:rPr>
                        <a:t>Nevelés terén</a:t>
                      </a:r>
                      <a:endParaRPr lang="hu-HU" sz="1100">
                        <a:latin typeface="Calibri"/>
                        <a:ea typeface="Calibri"/>
                        <a:cs typeface="Times New Roman"/>
                      </a:endParaRPr>
                    </a:p>
                  </a:txBody>
                  <a:tcPr marL="68580" marR="68580" marT="0" marB="0" anchor="ctr"/>
                </a:tc>
                <a:tc>
                  <a:txBody>
                    <a:bodyPr/>
                    <a:lstStyle/>
                    <a:p>
                      <a:pPr algn="ctr">
                        <a:lnSpc>
                          <a:spcPct val="115000"/>
                        </a:lnSpc>
                        <a:spcAft>
                          <a:spcPts val="1000"/>
                        </a:spcAft>
                      </a:pPr>
                      <a:r>
                        <a:rPr lang="hu-HU" sz="1000" b="1" i="1">
                          <a:latin typeface="Times New Roman"/>
                          <a:ea typeface="Calibri"/>
                          <a:cs typeface="Times New Roman"/>
                        </a:rPr>
                        <a:t>Taneszköz</a:t>
                      </a:r>
                      <a:endParaRPr lang="hu-HU" sz="1100">
                        <a:latin typeface="Calibri"/>
                        <a:ea typeface="Calibri"/>
                        <a:cs typeface="Times New Roman"/>
                      </a:endParaRPr>
                    </a:p>
                  </a:txBody>
                  <a:tcPr marL="68580" marR="68580" marT="0" marB="0" anchor="ctr"/>
                </a:tc>
                <a:tc>
                  <a:txBody>
                    <a:bodyPr/>
                    <a:lstStyle/>
                    <a:p>
                      <a:pPr algn="ctr">
                        <a:lnSpc>
                          <a:spcPct val="115000"/>
                        </a:lnSpc>
                        <a:spcAft>
                          <a:spcPts val="1000"/>
                        </a:spcAft>
                      </a:pPr>
                      <a:r>
                        <a:rPr lang="hu-HU" sz="1000" b="1" i="1">
                          <a:latin typeface="Times New Roman"/>
                          <a:ea typeface="Calibri"/>
                          <a:cs typeface="Times New Roman"/>
                        </a:rPr>
                        <a:t>Épület</a:t>
                      </a:r>
                      <a:endParaRPr lang="hu-HU" sz="1100">
                        <a:latin typeface="Calibri"/>
                        <a:ea typeface="Calibri"/>
                        <a:cs typeface="Times New Roman"/>
                      </a:endParaRPr>
                    </a:p>
                  </a:txBody>
                  <a:tcPr marL="68580" marR="68580" marT="0" marB="0" anchor="ctr"/>
                </a:tc>
              </a:tr>
              <a:tr h="370840">
                <a:tc>
                  <a:txBody>
                    <a:bodyPr/>
                    <a:lstStyle/>
                    <a:p>
                      <a:pPr>
                        <a:lnSpc>
                          <a:spcPct val="115000"/>
                        </a:lnSpc>
                        <a:spcAft>
                          <a:spcPts val="1000"/>
                        </a:spcAft>
                      </a:pPr>
                      <a:r>
                        <a:rPr lang="hu-HU" sz="1000" dirty="0">
                          <a:latin typeface="Times New Roman"/>
                          <a:ea typeface="Calibri"/>
                          <a:cs typeface="Times New Roman"/>
                        </a:rPr>
                        <a:t>Aranykörte óvoda</a:t>
                      </a:r>
                      <a:endParaRPr lang="hu-HU" sz="1100" dirty="0">
                        <a:latin typeface="Calibri"/>
                        <a:ea typeface="Calibri"/>
                        <a:cs typeface="Times New Roman"/>
                      </a:endParaRPr>
                    </a:p>
                  </a:txBody>
                  <a:tcPr marL="68580" marR="68580" marT="0" marB="0"/>
                </a:tc>
                <a:tc>
                  <a:txBody>
                    <a:bodyPr/>
                    <a:lstStyle/>
                    <a:p>
                      <a:pPr>
                        <a:lnSpc>
                          <a:spcPct val="115000"/>
                        </a:lnSpc>
                        <a:spcAft>
                          <a:spcPts val="1000"/>
                        </a:spcAft>
                      </a:pPr>
                      <a:r>
                        <a:rPr lang="hu-HU" sz="1000">
                          <a:latin typeface="Times New Roman"/>
                          <a:ea typeface="Calibri"/>
                          <a:cs typeface="Times New Roman"/>
                        </a:rPr>
                        <a:t>Továbbképzések szervezése, helyi nevelési program céljainak megfelelően. Mérési rend teljes körű kidolgozása, gyermekvédelmi munka erősítése.</a:t>
                      </a:r>
                      <a:endParaRPr lang="hu-HU" sz="1100">
                        <a:latin typeface="Calibri"/>
                        <a:ea typeface="Calibri"/>
                        <a:cs typeface="Times New Roman"/>
                      </a:endParaRPr>
                    </a:p>
                  </a:txBody>
                  <a:tcPr marL="68580" marR="68580" marT="0" marB="0"/>
                </a:tc>
                <a:tc>
                  <a:txBody>
                    <a:bodyPr/>
                    <a:lstStyle/>
                    <a:p>
                      <a:pPr>
                        <a:lnSpc>
                          <a:spcPct val="115000"/>
                        </a:lnSpc>
                        <a:spcAft>
                          <a:spcPts val="1000"/>
                        </a:spcAft>
                      </a:pPr>
                      <a:r>
                        <a:rPr lang="hu-HU" sz="1000">
                          <a:latin typeface="Times New Roman"/>
                          <a:ea typeface="Calibri"/>
                          <a:cs typeface="Times New Roman"/>
                        </a:rPr>
                        <a:t>Audiovizuális eszközök, projektor, írásvetítő beszerzése, nevelési programhoz kapcsolódó speciális eszközök, fejlesztő játékok vásárlása, könyvek, sporteszközök, kézi szerek.</a:t>
                      </a:r>
                      <a:endParaRPr lang="hu-HU" sz="1100">
                        <a:latin typeface="Calibri"/>
                        <a:ea typeface="Calibri"/>
                        <a:cs typeface="Times New Roman"/>
                      </a:endParaRPr>
                    </a:p>
                  </a:txBody>
                  <a:tcPr marL="68580" marR="68580" marT="0" marB="0"/>
                </a:tc>
                <a:tc>
                  <a:txBody>
                    <a:bodyPr/>
                    <a:lstStyle/>
                    <a:p>
                      <a:pPr>
                        <a:lnSpc>
                          <a:spcPct val="115000"/>
                        </a:lnSpc>
                        <a:spcAft>
                          <a:spcPts val="1000"/>
                        </a:spcAft>
                      </a:pPr>
                      <a:r>
                        <a:rPr lang="hu-HU" sz="1000" dirty="0">
                          <a:latin typeface="Times New Roman"/>
                          <a:ea typeface="Calibri"/>
                          <a:cs typeface="Times New Roman"/>
                        </a:rPr>
                        <a:t>2008: 2 db vizesblokk teljes felújítása, főzőkonyha felújítása, </a:t>
                      </a:r>
                      <a:endParaRPr lang="hu-HU" sz="1100" dirty="0">
                        <a:latin typeface="Calibri"/>
                        <a:ea typeface="Calibri"/>
                        <a:cs typeface="Times New Roman"/>
                      </a:endParaRPr>
                    </a:p>
                    <a:p>
                      <a:pPr>
                        <a:lnSpc>
                          <a:spcPct val="115000"/>
                        </a:lnSpc>
                        <a:spcAft>
                          <a:spcPts val="1000"/>
                        </a:spcAft>
                      </a:pPr>
                      <a:r>
                        <a:rPr lang="hu-HU" sz="1000" dirty="0">
                          <a:latin typeface="Times New Roman"/>
                          <a:ea typeface="Calibri"/>
                          <a:cs typeface="Times New Roman"/>
                        </a:rPr>
                        <a:t>2009: Nyílászárók cseréje, az épület külső tatarozása.</a:t>
                      </a:r>
                      <a:endParaRPr lang="hu-HU" sz="1100" dirty="0">
                        <a:latin typeface="Calibri"/>
                        <a:ea typeface="Calibri"/>
                        <a:cs typeface="Times New Roman"/>
                      </a:endParaRPr>
                    </a:p>
                  </a:txBody>
                  <a:tcPr marL="68580" marR="68580" marT="0" marB="0"/>
                </a:tc>
              </a:tr>
            </a:tbl>
          </a:graphicData>
        </a:graphic>
      </p:graphicFrame>
      <p:graphicFrame>
        <p:nvGraphicFramePr>
          <p:cNvPr id="5" name="Táblázat 4"/>
          <p:cNvGraphicFramePr>
            <a:graphicFrameLocks noGrp="1"/>
          </p:cNvGraphicFramePr>
          <p:nvPr/>
        </p:nvGraphicFramePr>
        <p:xfrm>
          <a:off x="1619250" y="4797425"/>
          <a:ext cx="6096000" cy="13716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rowSpan="2">
                  <a:txBody>
                    <a:bodyPr/>
                    <a:lstStyle/>
                    <a:p>
                      <a:r>
                        <a:rPr kumimoji="0" lang="hu-HU" sz="1800" b="1" i="1" kern="1200" dirty="0" smtClean="0">
                          <a:solidFill>
                            <a:schemeClr val="lt1"/>
                          </a:solidFill>
                          <a:latin typeface="+mn-lt"/>
                          <a:ea typeface="+mn-ea"/>
                          <a:cs typeface="+mn-cs"/>
                        </a:rPr>
                        <a:t>Iskola</a:t>
                      </a:r>
                      <a:endParaRPr lang="hu-HU" dirty="0"/>
                    </a:p>
                  </a:txBody>
                  <a:tcPr>
                    <a:lnR w="12700" cap="flat" cmpd="sng" algn="ctr">
                      <a:solidFill>
                        <a:schemeClr val="tx1"/>
                      </a:solidFill>
                      <a:prstDash val="solid"/>
                      <a:round/>
                      <a:headEnd type="none" w="med" len="med"/>
                      <a:tailEnd type="none" w="med" len="med"/>
                    </a:lnR>
                  </a:tcPr>
                </a:tc>
                <a:tc gridSpan="3">
                  <a:txBody>
                    <a:bodyPr/>
                    <a:lstStyle/>
                    <a:p>
                      <a:r>
                        <a:rPr kumimoji="0" lang="hu-HU" sz="1800" b="1" i="1" kern="1200" dirty="0" smtClean="0">
                          <a:solidFill>
                            <a:schemeClr val="lt1"/>
                          </a:solidFill>
                          <a:latin typeface="+mn-lt"/>
                          <a:ea typeface="+mn-ea"/>
                          <a:cs typeface="+mn-cs"/>
                        </a:rPr>
                        <a:t>Tervezett fejlesztések</a:t>
                      </a:r>
                      <a:endParaRPr lang="hu-HU" dirty="0"/>
                    </a:p>
                  </a:txBody>
                  <a:tcPr>
                    <a:lnL w="12700" cap="flat" cmpd="sng" algn="ctr">
                      <a:solidFill>
                        <a:schemeClr val="tx1"/>
                      </a:solidFill>
                      <a:prstDash val="solid"/>
                      <a:round/>
                      <a:headEnd type="none" w="med" len="med"/>
                      <a:tailEnd type="none" w="med" len="med"/>
                    </a:lnL>
                  </a:tcPr>
                </a:tc>
                <a:tc hMerge="1">
                  <a:txBody>
                    <a:bodyPr/>
                    <a:lstStyle/>
                    <a:p>
                      <a:endParaRPr lang="hu-HU" dirty="0"/>
                    </a:p>
                  </a:txBody>
                  <a:tcPr/>
                </a:tc>
                <a:tc hMerge="1">
                  <a:txBody>
                    <a:bodyPr/>
                    <a:lstStyle/>
                    <a:p>
                      <a:endParaRPr lang="hu-HU" dirty="0"/>
                    </a:p>
                  </a:txBody>
                  <a:tcPr/>
                </a:tc>
              </a:tr>
              <a:tr h="370840">
                <a:tc vMerge="1">
                  <a:txBody>
                    <a:bodyPr/>
                    <a:lstStyle/>
                    <a:p>
                      <a:endParaRPr lang="hu-HU" dirty="0"/>
                    </a:p>
                  </a:txBody>
                  <a:tcPr/>
                </a:tc>
                <a:tc>
                  <a:txBody>
                    <a:bodyPr/>
                    <a:lstStyle/>
                    <a:p>
                      <a:pPr algn="ctr">
                        <a:lnSpc>
                          <a:spcPct val="115000"/>
                        </a:lnSpc>
                        <a:spcAft>
                          <a:spcPts val="1000"/>
                        </a:spcAft>
                      </a:pPr>
                      <a:r>
                        <a:rPr lang="hu-HU" sz="1100" b="1" i="1">
                          <a:latin typeface="Calibri"/>
                          <a:ea typeface="Calibri"/>
                          <a:cs typeface="Times New Roman"/>
                        </a:rPr>
                        <a:t>Pedagógiai fejlesztések</a:t>
                      </a:r>
                      <a:endParaRPr lang="hu-HU" sz="1100">
                        <a:latin typeface="Calibri"/>
                        <a:ea typeface="Calibri"/>
                        <a:cs typeface="Times New Roman"/>
                      </a:endParaRPr>
                    </a:p>
                  </a:txBody>
                  <a:tcPr marL="44450" marR="44450" marT="0" marB="0"/>
                </a:tc>
                <a:tc>
                  <a:txBody>
                    <a:bodyPr/>
                    <a:lstStyle/>
                    <a:p>
                      <a:pPr algn="ctr">
                        <a:lnSpc>
                          <a:spcPct val="115000"/>
                        </a:lnSpc>
                        <a:spcAft>
                          <a:spcPts val="1000"/>
                        </a:spcAft>
                      </a:pPr>
                      <a:r>
                        <a:rPr lang="hu-HU" sz="1100" b="1" i="1">
                          <a:latin typeface="Calibri"/>
                          <a:ea typeface="Calibri"/>
                          <a:cs typeface="Times New Roman"/>
                        </a:rPr>
                        <a:t>Taneszköz fejlesztések</a:t>
                      </a:r>
                      <a:endParaRPr lang="hu-HU" sz="1100">
                        <a:latin typeface="Calibri"/>
                        <a:ea typeface="Calibri"/>
                        <a:cs typeface="Times New Roman"/>
                      </a:endParaRPr>
                    </a:p>
                  </a:txBody>
                  <a:tcPr marL="44450" marR="44450" marT="0" marB="0"/>
                </a:tc>
                <a:tc>
                  <a:txBody>
                    <a:bodyPr/>
                    <a:lstStyle/>
                    <a:p>
                      <a:pPr algn="ctr">
                        <a:lnSpc>
                          <a:spcPct val="115000"/>
                        </a:lnSpc>
                        <a:spcAft>
                          <a:spcPts val="1000"/>
                        </a:spcAft>
                      </a:pPr>
                      <a:r>
                        <a:rPr lang="hu-HU" sz="1100" b="1" i="1" dirty="0">
                          <a:latin typeface="Calibri"/>
                          <a:ea typeface="Calibri"/>
                          <a:cs typeface="Times New Roman"/>
                        </a:rPr>
                        <a:t>Épületfejlesztések</a:t>
                      </a:r>
                      <a:endParaRPr lang="hu-HU" sz="1100" dirty="0">
                        <a:latin typeface="Calibri"/>
                        <a:ea typeface="Calibri"/>
                        <a:cs typeface="Times New Roman"/>
                      </a:endParaRPr>
                    </a:p>
                  </a:txBody>
                  <a:tcPr marL="44450" marR="44450" marT="0" marB="0"/>
                </a:tc>
              </a:tr>
              <a:tr h="370840">
                <a:tc>
                  <a:txBody>
                    <a:bodyPr/>
                    <a:lstStyle/>
                    <a:p>
                      <a:pPr>
                        <a:lnSpc>
                          <a:spcPct val="115000"/>
                        </a:lnSpc>
                        <a:spcAft>
                          <a:spcPts val="1000"/>
                        </a:spcAft>
                      </a:pPr>
                      <a:r>
                        <a:rPr lang="hu-HU" sz="1200">
                          <a:latin typeface="Times New Roman"/>
                          <a:ea typeface="Calibri"/>
                          <a:cs typeface="Times New Roman"/>
                        </a:rPr>
                        <a:t>Arany János + Szabó Lőrincz tagiskola</a:t>
                      </a:r>
                      <a:endParaRPr lang="hu-HU" sz="1100">
                        <a:latin typeface="Calibri"/>
                        <a:ea typeface="Calibri"/>
                        <a:cs typeface="Times New Roman"/>
                      </a:endParaRPr>
                    </a:p>
                  </a:txBody>
                  <a:tcPr marL="44450" marR="44450" marT="0" marB="0"/>
                </a:tc>
                <a:tc>
                  <a:txBody>
                    <a:bodyPr/>
                    <a:lstStyle/>
                    <a:p>
                      <a:pPr>
                        <a:lnSpc>
                          <a:spcPct val="115000"/>
                        </a:lnSpc>
                        <a:spcAft>
                          <a:spcPts val="1000"/>
                        </a:spcAft>
                      </a:pPr>
                      <a:r>
                        <a:rPr lang="hu-HU" sz="1200">
                          <a:latin typeface="Times New Roman"/>
                          <a:ea typeface="Calibri"/>
                          <a:cs typeface="Times New Roman"/>
                        </a:rPr>
                        <a:t>sportiskolai képzés</a:t>
                      </a:r>
                      <a:endParaRPr lang="hu-HU" sz="1100">
                        <a:latin typeface="Calibri"/>
                        <a:ea typeface="Calibri"/>
                        <a:cs typeface="Times New Roman"/>
                      </a:endParaRPr>
                    </a:p>
                  </a:txBody>
                  <a:tcPr marL="44450" marR="44450" marT="0" marB="0"/>
                </a:tc>
                <a:tc>
                  <a:txBody>
                    <a:bodyPr/>
                    <a:lstStyle/>
                    <a:p>
                      <a:pPr>
                        <a:lnSpc>
                          <a:spcPct val="115000"/>
                        </a:lnSpc>
                        <a:spcAft>
                          <a:spcPts val="1000"/>
                        </a:spcAft>
                      </a:pPr>
                      <a:r>
                        <a:rPr lang="hu-HU" sz="1200">
                          <a:latin typeface="Times New Roman"/>
                          <a:ea typeface="Calibri"/>
                          <a:cs typeface="Times New Roman"/>
                        </a:rPr>
                        <a:t>szertár felújítás, technika terem felújítása</a:t>
                      </a:r>
                      <a:endParaRPr lang="hu-HU" sz="1100">
                        <a:latin typeface="Calibri"/>
                        <a:ea typeface="Calibri"/>
                        <a:cs typeface="Times New Roman"/>
                      </a:endParaRPr>
                    </a:p>
                  </a:txBody>
                  <a:tcPr marL="44450" marR="44450" marT="0" marB="0"/>
                </a:tc>
                <a:tc>
                  <a:txBody>
                    <a:bodyPr/>
                    <a:lstStyle/>
                    <a:p>
                      <a:pPr>
                        <a:lnSpc>
                          <a:spcPct val="115000"/>
                        </a:lnSpc>
                        <a:spcAft>
                          <a:spcPts val="1000"/>
                        </a:spcAft>
                      </a:pPr>
                      <a:r>
                        <a:rPr lang="hu-HU" sz="1200" dirty="0">
                          <a:latin typeface="Times New Roman"/>
                          <a:ea typeface="Calibri"/>
                          <a:cs typeface="Times New Roman"/>
                        </a:rPr>
                        <a:t>belső nyílászárók cseréje</a:t>
                      </a:r>
                      <a:endParaRPr lang="hu-HU" sz="1100" dirty="0">
                        <a:latin typeface="Calibri"/>
                        <a:ea typeface="Calibri"/>
                        <a:cs typeface="Times New Roman"/>
                      </a:endParaRPr>
                    </a:p>
                  </a:txBody>
                  <a:tcPr marL="44450" marR="44450" marT="0" marB="0"/>
                </a:tc>
              </a:tr>
            </a:tbl>
          </a:graphicData>
        </a:graphic>
      </p:graphicFrame>
      <p:sp>
        <p:nvSpPr>
          <p:cNvPr id="6" name="Dia számának helye 5"/>
          <p:cNvSpPr>
            <a:spLocks noGrp="1"/>
          </p:cNvSpPr>
          <p:nvPr>
            <p:ph type="sldNum" sz="quarter" idx="12"/>
          </p:nvPr>
        </p:nvSpPr>
        <p:spPr/>
        <p:txBody>
          <a:bodyPr/>
          <a:lstStyle/>
          <a:p>
            <a:pPr>
              <a:defRPr/>
            </a:pPr>
            <a:fld id="{1725EFBF-3128-4764-AEA0-935D1AE982CB}" type="slidenum">
              <a:rPr lang="hu-HU"/>
              <a:pPr>
                <a:defRPr/>
              </a:pPr>
              <a:t>50</a:t>
            </a:fld>
            <a:endParaRPr lang="hu-HU"/>
          </a:p>
        </p:txBody>
      </p:sp>
      <p:sp>
        <p:nvSpPr>
          <p:cNvPr id="7" name="Dátum helye 6"/>
          <p:cNvSpPr>
            <a:spLocks noGrp="1"/>
          </p:cNvSpPr>
          <p:nvPr>
            <p:ph type="dt" sz="quarter" idx="10"/>
          </p:nvPr>
        </p:nvSpPr>
        <p:spPr/>
        <p:txBody>
          <a:bodyPr/>
          <a:lstStyle/>
          <a:p>
            <a:pPr>
              <a:defRPr/>
            </a:pPr>
            <a:fld id="{60F5CCC4-7E12-4BF7-9941-32E81F8D329D}" type="datetime1">
              <a:rPr lang="hu-HU"/>
              <a:pPr>
                <a:defRPr/>
              </a:pPr>
              <a:t>2012.05.06.</a:t>
            </a:fld>
            <a:endParaRPr lang="hu-HU"/>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600" b="1" u="sng" dirty="0" smtClean="0"/>
              <a:t>III.2.3. KÖZÉPISKOLÁK</a:t>
            </a:r>
            <a:r>
              <a:rPr lang="hu-HU" sz="3600" b="1" dirty="0" smtClean="0"/>
              <a:t/>
            </a:r>
            <a:br>
              <a:rPr lang="hu-HU" sz="3600" b="1" dirty="0" smtClean="0"/>
            </a:br>
            <a:r>
              <a:rPr lang="hu-HU" sz="3600" dirty="0" smtClean="0"/>
              <a:t>(Nyíregyháza)</a:t>
            </a:r>
            <a:r>
              <a:rPr lang="hu-HU" dirty="0" smtClean="0"/>
              <a:t/>
            </a:r>
            <a:br>
              <a:rPr lang="hu-HU" dirty="0" smtClean="0"/>
            </a:br>
            <a:endParaRPr lang="hu-HU" dirty="0"/>
          </a:p>
        </p:txBody>
      </p:sp>
      <p:sp>
        <p:nvSpPr>
          <p:cNvPr id="3" name="Tartalom helye 2"/>
          <p:cNvSpPr>
            <a:spLocks noGrp="1"/>
          </p:cNvSpPr>
          <p:nvPr>
            <p:ph idx="1"/>
          </p:nvPr>
        </p:nvSpPr>
        <p:spPr>
          <a:xfrm>
            <a:off x="457200" y="1125538"/>
            <a:ext cx="8229600" cy="5472112"/>
          </a:xfrm>
        </p:spPr>
        <p:txBody>
          <a:bodyPr>
            <a:noAutofit/>
          </a:bodyPr>
          <a:lstStyle/>
          <a:p>
            <a:pPr marL="274320" indent="-274320" algn="just" fontAlgn="auto">
              <a:spcAft>
                <a:spcPts val="0"/>
              </a:spcAft>
              <a:buClr>
                <a:schemeClr val="accent3"/>
              </a:buClr>
              <a:buFont typeface="Wingdings 2"/>
              <a:buNone/>
              <a:defRPr/>
            </a:pPr>
            <a:r>
              <a:rPr lang="hu-HU" sz="1000" b="1" dirty="0" smtClean="0">
                <a:latin typeface="+mj-lt"/>
              </a:rPr>
              <a:t>	- tanulók létszámcsökkenése</a:t>
            </a:r>
            <a:r>
              <a:rPr lang="hu-HU" sz="1000" dirty="0" smtClean="0">
                <a:latin typeface="+mj-lt"/>
              </a:rPr>
              <a:t> prognosztizálható,</a:t>
            </a:r>
          </a:p>
          <a:p>
            <a:pPr marL="274320" indent="-274320" algn="just" fontAlgn="auto">
              <a:spcAft>
                <a:spcPts val="0"/>
              </a:spcAft>
              <a:buClr>
                <a:schemeClr val="accent3"/>
              </a:buClr>
              <a:buFont typeface="Wingdings 2"/>
              <a:buNone/>
              <a:defRPr/>
            </a:pPr>
            <a:r>
              <a:rPr lang="hu-HU" sz="1000" b="1" dirty="0" smtClean="0">
                <a:latin typeface="+mj-lt"/>
              </a:rPr>
              <a:t>	- fokozódó versenyhelyzet,</a:t>
            </a:r>
            <a:r>
              <a:rPr lang="hu-HU" sz="1000" dirty="0" smtClean="0">
                <a:latin typeface="+mj-lt"/>
              </a:rPr>
              <a:t> </a:t>
            </a:r>
          </a:p>
          <a:p>
            <a:pPr marL="274320" indent="-274320" algn="just" fontAlgn="auto">
              <a:spcAft>
                <a:spcPts val="0"/>
              </a:spcAft>
              <a:buClr>
                <a:schemeClr val="accent3"/>
              </a:buClr>
              <a:buFont typeface="Wingdings 2"/>
              <a:buNone/>
              <a:defRPr/>
            </a:pPr>
            <a:r>
              <a:rPr lang="hu-HU" sz="1000" b="1" dirty="0" smtClean="0">
                <a:latin typeface="+mj-lt"/>
              </a:rPr>
              <a:t>	- szakképző iskolák</a:t>
            </a:r>
            <a:r>
              <a:rPr lang="hu-HU" sz="1000" dirty="0" smtClean="0">
                <a:latin typeface="+mj-lt"/>
              </a:rPr>
              <a:t> </a:t>
            </a:r>
            <a:r>
              <a:rPr lang="hu-HU" sz="1000" b="1" dirty="0" smtClean="0">
                <a:latin typeface="+mj-lt"/>
              </a:rPr>
              <a:t>kínálata</a:t>
            </a:r>
            <a:r>
              <a:rPr lang="hu-HU" sz="1000" dirty="0" smtClean="0">
                <a:latin typeface="+mj-lt"/>
              </a:rPr>
              <a:t> kellő </a:t>
            </a:r>
            <a:r>
              <a:rPr lang="hu-HU" sz="1000" b="1" dirty="0" smtClean="0">
                <a:latin typeface="+mj-lt"/>
              </a:rPr>
              <a:t>választási lehetőséget</a:t>
            </a:r>
            <a:r>
              <a:rPr lang="hu-HU" sz="1000" dirty="0" smtClean="0">
                <a:latin typeface="+mj-lt"/>
              </a:rPr>
              <a:t> biztosít,</a:t>
            </a:r>
          </a:p>
          <a:p>
            <a:pPr marL="274320" indent="-274320" algn="just" fontAlgn="auto">
              <a:spcAft>
                <a:spcPts val="0"/>
              </a:spcAft>
              <a:buClr>
                <a:schemeClr val="accent3"/>
              </a:buClr>
              <a:buFont typeface="Wingdings 2"/>
              <a:buNone/>
              <a:defRPr/>
            </a:pPr>
            <a:r>
              <a:rPr lang="hu-HU" sz="1000" b="1" dirty="0" smtClean="0">
                <a:latin typeface="+mj-lt"/>
              </a:rPr>
              <a:t>	- új</a:t>
            </a:r>
            <a:r>
              <a:rPr lang="hu-HU" sz="1000" dirty="0" smtClean="0">
                <a:latin typeface="+mj-lt"/>
              </a:rPr>
              <a:t> </a:t>
            </a:r>
            <a:r>
              <a:rPr lang="hu-HU" sz="1000" b="1" dirty="0" smtClean="0">
                <a:latin typeface="+mj-lt"/>
              </a:rPr>
              <a:t>Országos Képzési Jegyzék</a:t>
            </a:r>
            <a:r>
              <a:rPr lang="hu-HU" sz="1000" dirty="0" smtClean="0">
                <a:latin typeface="+mj-lt"/>
              </a:rPr>
              <a:t> bevezetése,</a:t>
            </a:r>
          </a:p>
          <a:p>
            <a:pPr marL="274320" indent="-274320" algn="just" fontAlgn="auto">
              <a:spcAft>
                <a:spcPts val="0"/>
              </a:spcAft>
              <a:buClr>
                <a:schemeClr val="accent3"/>
              </a:buClr>
              <a:buFont typeface="Wingdings 2"/>
              <a:buNone/>
              <a:defRPr/>
            </a:pPr>
            <a:r>
              <a:rPr lang="hu-HU" sz="1000" dirty="0" smtClean="0">
                <a:latin typeface="+mj-lt"/>
              </a:rPr>
              <a:t>	- önkormányzati </a:t>
            </a:r>
            <a:r>
              <a:rPr lang="hu-HU" sz="1000" b="1" dirty="0" smtClean="0">
                <a:latin typeface="+mj-lt"/>
              </a:rPr>
              <a:t>intézményfenntartói körben</a:t>
            </a:r>
            <a:r>
              <a:rPr lang="hu-HU" sz="1000" dirty="0" smtClean="0">
                <a:latin typeface="+mj-lt"/>
              </a:rPr>
              <a:t> új középfokú intézmény létrehozásával és működtetésével nem számolnak, a kör kiegészülhet egy, a </a:t>
            </a:r>
            <a:r>
              <a:rPr lang="hu-HU" sz="1000" b="1" dirty="0" smtClean="0">
                <a:latin typeface="+mj-lt"/>
              </a:rPr>
              <a:t>Többcélú Kistérségi Társulás</a:t>
            </a:r>
            <a:r>
              <a:rPr lang="hu-HU" sz="1000" dirty="0" smtClean="0">
                <a:latin typeface="+mj-lt"/>
              </a:rPr>
              <a:t> fenntartásában működő </a:t>
            </a:r>
            <a:r>
              <a:rPr lang="hu-HU" sz="1000" b="1" dirty="0" smtClean="0">
                <a:latin typeface="+mj-lt"/>
              </a:rPr>
              <a:t>egységes 12 évfolyamos intézmény létrehozásával. </a:t>
            </a:r>
            <a:endParaRPr lang="hu-HU" sz="1000" dirty="0" smtClean="0">
              <a:latin typeface="+mj-lt"/>
            </a:endParaRPr>
          </a:p>
          <a:p>
            <a:pPr marL="274320" indent="-274320" algn="just" fontAlgn="auto">
              <a:spcAft>
                <a:spcPts val="0"/>
              </a:spcAft>
              <a:buClr>
                <a:schemeClr val="accent3"/>
              </a:buClr>
              <a:buFont typeface="Wingdings 2"/>
              <a:buNone/>
              <a:defRPr/>
            </a:pPr>
            <a:r>
              <a:rPr lang="hu-HU" sz="1000" dirty="0" smtClean="0">
                <a:latin typeface="+mj-lt"/>
              </a:rPr>
              <a:t>Az </a:t>
            </a:r>
            <a:r>
              <a:rPr lang="hu-HU" sz="1000" b="1" dirty="0" smtClean="0">
                <a:latin typeface="+mj-lt"/>
              </a:rPr>
              <a:t>infrastrukturális</a:t>
            </a:r>
            <a:r>
              <a:rPr lang="hu-HU" sz="1000" dirty="0" smtClean="0">
                <a:latin typeface="+mj-lt"/>
              </a:rPr>
              <a:t> feltételek:</a:t>
            </a:r>
          </a:p>
          <a:p>
            <a:pPr marL="274320" indent="-274320" algn="just" fontAlgn="auto">
              <a:spcAft>
                <a:spcPts val="0"/>
              </a:spcAft>
              <a:buClr>
                <a:schemeClr val="accent3"/>
              </a:buClr>
              <a:buFont typeface="Wingdings 2"/>
              <a:buNone/>
              <a:defRPr/>
            </a:pPr>
            <a:r>
              <a:rPr lang="hu-HU" sz="1000" b="1" dirty="0" smtClean="0">
                <a:latin typeface="+mj-lt"/>
              </a:rPr>
              <a:t>	- 2008. évben megvalósuló beruházás</a:t>
            </a:r>
            <a:r>
              <a:rPr lang="hu-HU" sz="1000" dirty="0" smtClean="0">
                <a:latin typeface="+mj-lt"/>
              </a:rPr>
              <a:t> (Zrínyi I. G. kollégiuma és a </a:t>
            </a:r>
            <a:r>
              <a:rPr lang="hu-HU" sz="1000" dirty="0" err="1" smtClean="0">
                <a:latin typeface="+mj-lt"/>
              </a:rPr>
              <a:t>Göllesz</a:t>
            </a:r>
            <a:r>
              <a:rPr lang="hu-HU" sz="1000" dirty="0" smtClean="0">
                <a:latin typeface="+mj-lt"/>
              </a:rPr>
              <a:t> V. Szakiskola), </a:t>
            </a:r>
          </a:p>
          <a:p>
            <a:pPr marL="274320" indent="-274320" algn="just" fontAlgn="auto">
              <a:spcAft>
                <a:spcPts val="0"/>
              </a:spcAft>
              <a:buClr>
                <a:schemeClr val="accent3"/>
              </a:buClr>
              <a:buFont typeface="Wingdings 2"/>
              <a:buNone/>
              <a:defRPr/>
            </a:pPr>
            <a:r>
              <a:rPr lang="hu-HU" sz="1000" dirty="0" smtClean="0">
                <a:latin typeface="+mj-lt"/>
              </a:rPr>
              <a:t>	- az iskolai/kollégiumi </a:t>
            </a:r>
            <a:r>
              <a:rPr lang="hu-HU" sz="1000" b="1" dirty="0" smtClean="0">
                <a:latin typeface="+mj-lt"/>
              </a:rPr>
              <a:t>épülethálózat</a:t>
            </a:r>
            <a:r>
              <a:rPr lang="hu-HU" sz="1000" dirty="0" smtClean="0">
                <a:latin typeface="+mj-lt"/>
              </a:rPr>
              <a:t> folyamatos rekonstrukciója,</a:t>
            </a:r>
          </a:p>
          <a:p>
            <a:pPr marL="274320" indent="-274320" algn="just" fontAlgn="auto">
              <a:spcAft>
                <a:spcPts val="0"/>
              </a:spcAft>
              <a:buClr>
                <a:schemeClr val="accent3"/>
              </a:buClr>
              <a:buFont typeface="Wingdings 2"/>
              <a:buNone/>
              <a:defRPr/>
            </a:pPr>
            <a:r>
              <a:rPr lang="hu-HU" sz="1000" b="1" dirty="0" smtClean="0">
                <a:latin typeface="+mj-lt"/>
              </a:rPr>
              <a:t>	- kötelező eszköz- és felszerelési jegyzék</a:t>
            </a:r>
            <a:r>
              <a:rPr lang="hu-HU" sz="1000" dirty="0" smtClean="0">
                <a:latin typeface="+mj-lt"/>
              </a:rPr>
              <a:t> hiányzó elemeinek beszerzése, </a:t>
            </a:r>
          </a:p>
          <a:p>
            <a:pPr marL="274320" indent="-274320" algn="just" fontAlgn="auto">
              <a:spcAft>
                <a:spcPts val="0"/>
              </a:spcAft>
              <a:buClr>
                <a:schemeClr val="accent3"/>
              </a:buClr>
              <a:buFont typeface="Wingdings 2"/>
              <a:buNone/>
              <a:defRPr/>
            </a:pPr>
            <a:r>
              <a:rPr lang="hu-HU" sz="1000" dirty="0" smtClean="0">
                <a:latin typeface="+mj-lt"/>
              </a:rPr>
              <a:t>	- kistérségi/városi szintű </a:t>
            </a:r>
            <a:r>
              <a:rPr lang="hu-HU" sz="1000" b="1" dirty="0" smtClean="0">
                <a:latin typeface="+mj-lt"/>
              </a:rPr>
              <a:t>közoktatási informatikai hálózat</a:t>
            </a:r>
            <a:r>
              <a:rPr lang="hu-HU" sz="1000" dirty="0" smtClean="0">
                <a:latin typeface="+mj-lt"/>
              </a:rPr>
              <a:t> kialakítása, </a:t>
            </a:r>
          </a:p>
          <a:p>
            <a:pPr marL="274320" indent="-274320" algn="just" fontAlgn="auto">
              <a:spcAft>
                <a:spcPts val="0"/>
              </a:spcAft>
              <a:buClr>
                <a:schemeClr val="accent3"/>
              </a:buClr>
              <a:buFont typeface="Wingdings 2"/>
              <a:buNone/>
              <a:defRPr/>
            </a:pPr>
            <a:r>
              <a:rPr lang="hu-HU" sz="1000" dirty="0" smtClean="0">
                <a:latin typeface="+mj-lt"/>
              </a:rPr>
              <a:t>	- az </a:t>
            </a:r>
            <a:r>
              <a:rPr lang="hu-HU" sz="1000" b="1" dirty="0" smtClean="0">
                <a:latin typeface="+mj-lt"/>
              </a:rPr>
              <a:t>IKT és a kompetencia alapú</a:t>
            </a:r>
            <a:r>
              <a:rPr lang="hu-HU" sz="1000" dirty="0" smtClean="0">
                <a:latin typeface="+mj-lt"/>
              </a:rPr>
              <a:t> oktatás tárgyi feltételeinek megteremtését. </a:t>
            </a:r>
          </a:p>
          <a:p>
            <a:pPr marL="274320" indent="-274320" algn="just" fontAlgn="auto">
              <a:spcAft>
                <a:spcPts val="0"/>
              </a:spcAft>
              <a:buClr>
                <a:schemeClr val="accent3"/>
              </a:buClr>
              <a:buFont typeface="Wingdings 2"/>
              <a:buNone/>
              <a:defRPr/>
            </a:pPr>
            <a:r>
              <a:rPr lang="hu-HU" sz="1000" dirty="0" smtClean="0">
                <a:latin typeface="+mj-lt"/>
              </a:rPr>
              <a:t> </a:t>
            </a:r>
          </a:p>
          <a:p>
            <a:pPr marL="274320" indent="-274320" algn="just" fontAlgn="auto">
              <a:spcAft>
                <a:spcPts val="0"/>
              </a:spcAft>
              <a:buClr>
                <a:schemeClr val="accent3"/>
              </a:buClr>
              <a:buFont typeface="Wingdings 2"/>
              <a:buNone/>
              <a:defRPr/>
            </a:pPr>
            <a:r>
              <a:rPr lang="hu-HU" sz="1000" b="1" dirty="0" smtClean="0">
                <a:latin typeface="+mj-lt"/>
              </a:rPr>
              <a:t>Az intézményműködtetés és –fejlesztés</a:t>
            </a:r>
            <a:r>
              <a:rPr lang="hu-HU" sz="1000" dirty="0" smtClean="0">
                <a:latin typeface="+mj-lt"/>
              </a:rPr>
              <a:t>:</a:t>
            </a:r>
          </a:p>
          <a:p>
            <a:pPr marL="274320" indent="-274320" algn="just" fontAlgn="auto">
              <a:spcAft>
                <a:spcPts val="0"/>
              </a:spcAft>
              <a:buClr>
                <a:schemeClr val="accent3"/>
              </a:buClr>
              <a:buFont typeface="Wingdings 2"/>
              <a:buNone/>
              <a:defRPr/>
            </a:pPr>
            <a:r>
              <a:rPr lang="hu-HU" sz="1000" b="1" dirty="0" smtClean="0">
                <a:latin typeface="+mj-lt"/>
              </a:rPr>
              <a:t>	- előtérbe kerül</a:t>
            </a:r>
            <a:r>
              <a:rPr lang="hu-HU" sz="1000" dirty="0" smtClean="0">
                <a:latin typeface="+mj-lt"/>
              </a:rPr>
              <a:t> az </a:t>
            </a:r>
            <a:r>
              <a:rPr lang="hu-HU" sz="1000" b="1" dirty="0" smtClean="0">
                <a:latin typeface="+mj-lt"/>
              </a:rPr>
              <a:t>elszámoltathatóság</a:t>
            </a:r>
            <a:r>
              <a:rPr lang="hu-HU" sz="1000" dirty="0" smtClean="0">
                <a:latin typeface="+mj-lt"/>
              </a:rPr>
              <a:t> követelménye és érvényesítése. </a:t>
            </a:r>
          </a:p>
          <a:p>
            <a:pPr marL="274320" indent="-274320" algn="just" fontAlgn="auto">
              <a:spcAft>
                <a:spcPts val="0"/>
              </a:spcAft>
              <a:buClr>
                <a:schemeClr val="accent3"/>
              </a:buClr>
              <a:buFont typeface="Wingdings 2"/>
              <a:buNone/>
              <a:defRPr/>
            </a:pPr>
            <a:r>
              <a:rPr lang="hu-HU" sz="1000" dirty="0" smtClean="0">
                <a:latin typeface="+mj-lt"/>
              </a:rPr>
              <a:t>A </a:t>
            </a:r>
            <a:r>
              <a:rPr lang="hu-HU" sz="1000" b="1" dirty="0" smtClean="0">
                <a:latin typeface="+mj-lt"/>
              </a:rPr>
              <a:t>humánerőforrás </a:t>
            </a:r>
            <a:r>
              <a:rPr lang="hu-HU" sz="1000" dirty="0" smtClean="0">
                <a:latin typeface="+mj-lt"/>
              </a:rPr>
              <a:t>tekintetében: </a:t>
            </a:r>
          </a:p>
          <a:p>
            <a:pPr marL="274320" indent="-274320" algn="just" fontAlgn="auto">
              <a:spcAft>
                <a:spcPts val="0"/>
              </a:spcAft>
              <a:buClr>
                <a:schemeClr val="accent3"/>
              </a:buClr>
              <a:buFont typeface="Wingdings 2"/>
              <a:buNone/>
              <a:defRPr/>
            </a:pPr>
            <a:r>
              <a:rPr lang="hu-HU" sz="1000" dirty="0" smtClean="0">
                <a:latin typeface="+mj-lt"/>
              </a:rPr>
              <a:t>	- a </a:t>
            </a:r>
            <a:r>
              <a:rPr lang="hu-HU" sz="1000" b="1" dirty="0" smtClean="0">
                <a:latin typeface="+mj-lt"/>
              </a:rPr>
              <a:t>szakos ellátottság </a:t>
            </a:r>
            <a:r>
              <a:rPr lang="hu-HU" sz="1000" dirty="0" smtClean="0">
                <a:latin typeface="+mj-lt"/>
              </a:rPr>
              <a:t>kedvező mutatóinak fenntartása</a:t>
            </a:r>
          </a:p>
          <a:p>
            <a:pPr marL="274320" indent="-274320" algn="just" fontAlgn="auto">
              <a:spcAft>
                <a:spcPts val="0"/>
              </a:spcAft>
              <a:buClr>
                <a:schemeClr val="accent3"/>
              </a:buClr>
              <a:buFont typeface="Wingdings 2"/>
              <a:buNone/>
              <a:defRPr/>
            </a:pPr>
            <a:r>
              <a:rPr lang="hu-HU" sz="1000" b="1" dirty="0" smtClean="0">
                <a:latin typeface="+mj-lt"/>
              </a:rPr>
              <a:t>	- pedagógiai kultúra bővítése </a:t>
            </a:r>
            <a:r>
              <a:rPr lang="hu-HU" sz="1000" dirty="0" smtClean="0">
                <a:latin typeface="+mj-lt"/>
              </a:rPr>
              <a:t>(továbbképzések, a kompetencia alapú nevelés-oktatás),</a:t>
            </a:r>
          </a:p>
          <a:p>
            <a:pPr marL="274320" indent="-274320" algn="just" fontAlgn="auto">
              <a:spcAft>
                <a:spcPts val="0"/>
              </a:spcAft>
              <a:buClr>
                <a:schemeClr val="accent3"/>
              </a:buClr>
              <a:buFont typeface="Wingdings 2"/>
              <a:buNone/>
              <a:defRPr/>
            </a:pPr>
            <a:r>
              <a:rPr lang="hu-HU" sz="1000" b="1" dirty="0" smtClean="0">
                <a:latin typeface="+mj-lt"/>
              </a:rPr>
              <a:t>	- nevelő-oktató munkát közvetlenül segítő</a:t>
            </a:r>
            <a:r>
              <a:rPr lang="hu-HU" sz="1000" dirty="0" smtClean="0">
                <a:latin typeface="+mj-lt"/>
              </a:rPr>
              <a:t> szakember-ellátottság fejlesztése,</a:t>
            </a:r>
          </a:p>
          <a:p>
            <a:pPr marL="274320" indent="-274320" algn="just" fontAlgn="auto">
              <a:spcAft>
                <a:spcPts val="0"/>
              </a:spcAft>
              <a:buClr>
                <a:schemeClr val="accent3"/>
              </a:buClr>
              <a:buFont typeface="Wingdings 2"/>
              <a:buNone/>
              <a:defRPr/>
            </a:pPr>
            <a:r>
              <a:rPr lang="hu-HU" sz="1000" b="1" dirty="0" smtClean="0">
                <a:latin typeface="+mj-lt"/>
              </a:rPr>
              <a:t>	- menedzsment-fejlesztés</a:t>
            </a:r>
            <a:r>
              <a:rPr lang="hu-HU" sz="1000" dirty="0" smtClean="0">
                <a:latin typeface="+mj-lt"/>
              </a:rPr>
              <a:t>. </a:t>
            </a:r>
          </a:p>
          <a:p>
            <a:pPr marL="274320" indent="-274320" algn="just" fontAlgn="auto">
              <a:spcAft>
                <a:spcPts val="0"/>
              </a:spcAft>
              <a:buClr>
                <a:schemeClr val="accent3"/>
              </a:buClr>
              <a:buFont typeface="Wingdings 2"/>
              <a:buNone/>
              <a:defRPr/>
            </a:pPr>
            <a:r>
              <a:rPr lang="hu-HU" sz="1000" dirty="0" smtClean="0">
                <a:latin typeface="+mj-lt"/>
              </a:rPr>
              <a:t> </a:t>
            </a:r>
          </a:p>
          <a:p>
            <a:pPr marL="274320" indent="-274320" algn="just" fontAlgn="auto">
              <a:spcAft>
                <a:spcPts val="0"/>
              </a:spcAft>
              <a:buClr>
                <a:schemeClr val="accent3"/>
              </a:buClr>
              <a:buFont typeface="Wingdings 2"/>
              <a:buNone/>
              <a:defRPr/>
            </a:pPr>
            <a:r>
              <a:rPr lang="hu-HU" sz="1000" dirty="0" smtClean="0">
                <a:latin typeface="+mj-lt"/>
              </a:rPr>
              <a:t>A nevelő-oktató munka </a:t>
            </a:r>
            <a:r>
              <a:rPr lang="hu-HU" sz="1000" b="1" dirty="0" smtClean="0">
                <a:latin typeface="+mj-lt"/>
              </a:rPr>
              <a:t>tartalmi fejlesztése</a:t>
            </a:r>
            <a:r>
              <a:rPr lang="hu-HU" sz="1000" dirty="0" smtClean="0">
                <a:latin typeface="+mj-lt"/>
              </a:rPr>
              <a:t>:</a:t>
            </a:r>
          </a:p>
          <a:p>
            <a:pPr marL="274320" indent="-274320" algn="just" fontAlgn="auto">
              <a:spcAft>
                <a:spcPts val="0"/>
              </a:spcAft>
              <a:buClr>
                <a:schemeClr val="accent3"/>
              </a:buClr>
              <a:buFont typeface="Wingdings 2"/>
              <a:buNone/>
              <a:defRPr/>
            </a:pPr>
            <a:r>
              <a:rPr lang="hu-HU" sz="1000" dirty="0" smtClean="0">
                <a:latin typeface="+mj-lt"/>
              </a:rPr>
              <a:t>	- a </a:t>
            </a:r>
            <a:r>
              <a:rPr lang="hu-HU" sz="1000" b="1" dirty="0" smtClean="0">
                <a:latin typeface="+mj-lt"/>
              </a:rPr>
              <a:t>tanulási képességek; a személyes kompetenciák fejlesztése</a:t>
            </a:r>
            <a:r>
              <a:rPr lang="hu-HU" sz="1000" dirty="0" smtClean="0">
                <a:latin typeface="+mj-lt"/>
              </a:rPr>
              <a:t> (ennek részeként a Szakiskolai Fejlesztési Program kiterjesztése), az idegen nyelvi és informatikai kommunikációs kompetenciák erősítése, </a:t>
            </a:r>
          </a:p>
          <a:p>
            <a:pPr marL="274320" indent="-274320" algn="just" fontAlgn="auto">
              <a:spcAft>
                <a:spcPts val="0"/>
              </a:spcAft>
              <a:buClr>
                <a:schemeClr val="accent3"/>
              </a:buClr>
              <a:buFont typeface="Wingdings 2"/>
              <a:buNone/>
              <a:defRPr/>
            </a:pPr>
            <a:r>
              <a:rPr lang="hu-HU" sz="1000" dirty="0" smtClean="0">
                <a:latin typeface="+mj-lt"/>
              </a:rPr>
              <a:t>	- az </a:t>
            </a:r>
            <a:r>
              <a:rPr lang="hu-HU" sz="1000" b="1" dirty="0" smtClean="0">
                <a:latin typeface="+mj-lt"/>
              </a:rPr>
              <a:t>esélykülönbségek mérséklése,</a:t>
            </a:r>
            <a:r>
              <a:rPr lang="hu-HU" sz="1000" dirty="0" smtClean="0">
                <a:latin typeface="+mj-lt"/>
              </a:rPr>
              <a:t> </a:t>
            </a:r>
          </a:p>
          <a:p>
            <a:pPr marL="274320" indent="-274320" algn="just" fontAlgn="auto">
              <a:spcAft>
                <a:spcPts val="0"/>
              </a:spcAft>
              <a:buClr>
                <a:schemeClr val="accent3"/>
              </a:buClr>
              <a:buFont typeface="Wingdings 2"/>
              <a:buNone/>
              <a:defRPr/>
            </a:pPr>
            <a:r>
              <a:rPr lang="hu-HU" sz="1000" dirty="0" smtClean="0">
                <a:latin typeface="+mj-lt"/>
              </a:rPr>
              <a:t>	- a pedagógiai </a:t>
            </a:r>
            <a:r>
              <a:rPr lang="hu-HU" sz="1000" b="1" dirty="0" smtClean="0">
                <a:latin typeface="+mj-lt"/>
              </a:rPr>
              <a:t>mérés, értékelés, az önértékelés</a:t>
            </a:r>
            <a:r>
              <a:rPr lang="hu-HU" sz="1000" dirty="0" smtClean="0">
                <a:latin typeface="+mj-lt"/>
              </a:rPr>
              <a:t> műveleteinek rendszerbe állítása </a:t>
            </a:r>
          </a:p>
          <a:p>
            <a:pPr marL="274320" indent="-274320" algn="just" fontAlgn="auto">
              <a:spcAft>
                <a:spcPts val="0"/>
              </a:spcAft>
              <a:buClr>
                <a:schemeClr val="accent3"/>
              </a:buClr>
              <a:buFont typeface="Wingdings 2"/>
              <a:buNone/>
              <a:defRPr/>
            </a:pPr>
            <a:r>
              <a:rPr lang="hu-HU" sz="1000" b="1" dirty="0" smtClean="0">
                <a:latin typeface="+mj-lt"/>
              </a:rPr>
              <a:t>	- tudatos szervezetfejlesztés,</a:t>
            </a:r>
            <a:endParaRPr lang="hu-HU" sz="1000" dirty="0" smtClean="0">
              <a:latin typeface="+mj-lt"/>
            </a:endParaRPr>
          </a:p>
          <a:p>
            <a:pPr marL="274320" indent="-274320" algn="just" fontAlgn="auto">
              <a:spcAft>
                <a:spcPts val="0"/>
              </a:spcAft>
              <a:buClr>
                <a:schemeClr val="accent3"/>
              </a:buClr>
              <a:buFont typeface="Wingdings 2"/>
              <a:buNone/>
              <a:defRPr/>
            </a:pPr>
            <a:r>
              <a:rPr lang="hu-HU" sz="1000" dirty="0" smtClean="0">
                <a:latin typeface="+mj-lt"/>
              </a:rPr>
              <a:t>	- a </a:t>
            </a:r>
            <a:r>
              <a:rPr lang="hu-HU" sz="1000" b="1" dirty="0" smtClean="0">
                <a:latin typeface="+mj-lt"/>
              </a:rPr>
              <a:t>közművelődési szerepvállalás</a:t>
            </a:r>
            <a:r>
              <a:rPr lang="hu-HU" sz="1000" dirty="0" smtClean="0">
                <a:latin typeface="+mj-lt"/>
              </a:rPr>
              <a:t> bővítése.</a:t>
            </a:r>
          </a:p>
          <a:p>
            <a:pPr marL="274320" indent="-274320" algn="just" fontAlgn="auto">
              <a:spcAft>
                <a:spcPts val="0"/>
              </a:spcAft>
              <a:buClr>
                <a:schemeClr val="accent3"/>
              </a:buClr>
              <a:buFont typeface="Wingdings 2"/>
              <a:buNone/>
              <a:defRPr/>
            </a:pPr>
            <a:r>
              <a:rPr lang="hu-HU" sz="1000" dirty="0" smtClean="0">
                <a:latin typeface="+mj-lt"/>
              </a:rPr>
              <a:t>	- bővíteni szükséges az </a:t>
            </a:r>
            <a:r>
              <a:rPr lang="hu-HU" sz="1000" b="1" dirty="0" smtClean="0">
                <a:latin typeface="+mj-lt"/>
              </a:rPr>
              <a:t>iskolarendszerű</a:t>
            </a:r>
            <a:r>
              <a:rPr lang="hu-HU" sz="1000" dirty="0" smtClean="0">
                <a:latin typeface="+mj-lt"/>
              </a:rPr>
              <a:t> – általánosan művelő, illetve szakmai oktatást kínáló – </a:t>
            </a:r>
            <a:r>
              <a:rPr lang="hu-HU" sz="1000" b="1" dirty="0" smtClean="0">
                <a:latin typeface="+mj-lt"/>
              </a:rPr>
              <a:t>felnőttoktatás</a:t>
            </a:r>
            <a:r>
              <a:rPr lang="hu-HU" sz="1000" dirty="0" smtClean="0">
                <a:latin typeface="+mj-lt"/>
              </a:rPr>
              <a:t> kínálatát, hatékonyabb </a:t>
            </a:r>
            <a:r>
              <a:rPr lang="hu-HU" sz="1000" b="1" dirty="0" smtClean="0">
                <a:latin typeface="+mj-lt"/>
              </a:rPr>
              <a:t>felnőttképzési rendszer </a:t>
            </a:r>
            <a:r>
              <a:rPr lang="hu-HU" sz="1000" dirty="0" smtClean="0">
                <a:latin typeface="+mj-lt"/>
              </a:rPr>
              <a:t>működtetetése. </a:t>
            </a:r>
          </a:p>
          <a:p>
            <a:pPr marL="274320" indent="-274320" algn="just" fontAlgn="auto">
              <a:spcAft>
                <a:spcPts val="0"/>
              </a:spcAft>
              <a:buClr>
                <a:schemeClr val="accent3"/>
              </a:buClr>
              <a:buFont typeface="Wingdings 2"/>
              <a:buNone/>
              <a:defRPr/>
            </a:pPr>
            <a:endParaRPr lang="hu-HU" sz="1000" dirty="0">
              <a:latin typeface="+mj-lt"/>
            </a:endParaRPr>
          </a:p>
        </p:txBody>
      </p:sp>
      <p:sp>
        <p:nvSpPr>
          <p:cNvPr id="4" name="Dia számának helye 3"/>
          <p:cNvSpPr>
            <a:spLocks noGrp="1"/>
          </p:cNvSpPr>
          <p:nvPr>
            <p:ph type="sldNum" sz="quarter" idx="12"/>
          </p:nvPr>
        </p:nvSpPr>
        <p:spPr/>
        <p:txBody>
          <a:bodyPr/>
          <a:lstStyle/>
          <a:p>
            <a:pPr>
              <a:defRPr/>
            </a:pPr>
            <a:fld id="{B0A00B61-0EC7-4F2D-A29F-5578DE6DE037}" type="slidenum">
              <a:rPr lang="hu-HU"/>
              <a:pPr>
                <a:defRPr/>
              </a:pPr>
              <a:t>51</a:t>
            </a:fld>
            <a:endParaRPr lang="hu-HU"/>
          </a:p>
        </p:txBody>
      </p:sp>
      <p:sp>
        <p:nvSpPr>
          <p:cNvPr id="5" name="Dátum helye 4"/>
          <p:cNvSpPr>
            <a:spLocks noGrp="1"/>
          </p:cNvSpPr>
          <p:nvPr>
            <p:ph type="dt" sz="quarter" idx="10"/>
          </p:nvPr>
        </p:nvSpPr>
        <p:spPr/>
        <p:txBody>
          <a:bodyPr/>
          <a:lstStyle/>
          <a:p>
            <a:pPr>
              <a:defRPr/>
            </a:pPr>
            <a:fld id="{EA5B0979-467D-48DE-9C7B-84C219CC6629}" type="datetime1">
              <a:rPr lang="hu-HU"/>
              <a:pPr>
                <a:defRPr/>
              </a:pPr>
              <a:t>2012.05.06.</a:t>
            </a:fld>
            <a:endParaRPr lang="hu-HU"/>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Cím 1"/>
          <p:cNvSpPr>
            <a:spLocks noGrp="1"/>
          </p:cNvSpPr>
          <p:nvPr>
            <p:ph type="title"/>
          </p:nvPr>
        </p:nvSpPr>
        <p:spPr>
          <a:xfrm>
            <a:off x="468313" y="404813"/>
            <a:ext cx="8229600" cy="1143000"/>
          </a:xfrm>
        </p:spPr>
        <p:txBody>
          <a:bodyPr/>
          <a:lstStyle/>
          <a:p>
            <a:pPr algn="ctr"/>
            <a:r>
              <a:rPr lang="hu-HU" sz="2000" b="1" u="sng" smtClean="0"/>
              <a:t>III.3. AZ INTÉZMÉNYRENDSZER ÁTSZERVEZÉSÉVEL ÖSSZEFÜGGŐ ELKÉPZELÉSEK</a:t>
            </a:r>
            <a:r>
              <a:rPr lang="hu-HU" sz="2000" b="1" smtClean="0"/>
              <a:t/>
            </a:r>
            <a:br>
              <a:rPr lang="hu-HU" sz="2000" b="1" smtClean="0"/>
            </a:br>
            <a:r>
              <a:rPr lang="hu-HU" sz="2000" smtClean="0"/>
              <a:t> </a:t>
            </a:r>
            <a:br>
              <a:rPr lang="hu-HU" sz="2000" smtClean="0"/>
            </a:br>
            <a:r>
              <a:rPr lang="hu-HU" sz="2000" b="1" u="sng" smtClean="0"/>
              <a:t>III.3.1 ÓVODAI NEVELÉS TERÜLETÉN</a:t>
            </a:r>
            <a:r>
              <a:rPr lang="hu-HU" sz="2400" b="1" smtClean="0"/>
              <a:t/>
            </a:r>
            <a:br>
              <a:rPr lang="hu-HU" sz="2400" b="1" smtClean="0"/>
            </a:br>
            <a:endParaRPr lang="hu-HU" sz="2400" smtClean="0"/>
          </a:p>
        </p:txBody>
      </p:sp>
      <p:graphicFrame>
        <p:nvGraphicFramePr>
          <p:cNvPr id="4" name="Táblázat 3"/>
          <p:cNvGraphicFramePr>
            <a:graphicFrameLocks noGrp="1"/>
          </p:cNvGraphicFramePr>
          <p:nvPr/>
        </p:nvGraphicFramePr>
        <p:xfrm>
          <a:off x="395288" y="1268413"/>
          <a:ext cx="8232775" cy="5205412"/>
        </p:xfrm>
        <a:graphic>
          <a:graphicData uri="http://schemas.openxmlformats.org/drawingml/2006/table">
            <a:tbl>
              <a:tblPr/>
              <a:tblGrid>
                <a:gridCol w="312737"/>
                <a:gridCol w="1223963"/>
                <a:gridCol w="6696075"/>
              </a:tblGrid>
              <a:tr h="3714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000" b="1" i="1" u="none" strike="noStrike" cap="none" normalizeH="0" baseline="0" smtClean="0">
                          <a:ln>
                            <a:noFill/>
                          </a:ln>
                          <a:solidFill>
                            <a:srgbClr val="FFFFFF"/>
                          </a:solidFill>
                          <a:effectLst/>
                          <a:latin typeface="Times New Roman" pitchFamily="18" charset="0"/>
                          <a:cs typeface="Times New Roman" pitchFamily="18" charset="0"/>
                        </a:rPr>
                        <a:t>Ssz.</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000" b="1" i="1" u="none" strike="noStrike" cap="none" normalizeH="0" baseline="0" smtClean="0">
                          <a:ln>
                            <a:noFill/>
                          </a:ln>
                          <a:solidFill>
                            <a:srgbClr val="FFFFFF"/>
                          </a:solidFill>
                          <a:effectLst/>
                          <a:latin typeface="Times New Roman" pitchFamily="18" charset="0"/>
                          <a:cs typeface="Times New Roman" pitchFamily="18" charset="0"/>
                        </a:rPr>
                        <a:t>Település</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000" b="1" i="1" u="none" strike="noStrike" cap="none" normalizeH="0" baseline="0" smtClean="0">
                          <a:ln>
                            <a:noFill/>
                          </a:ln>
                          <a:solidFill>
                            <a:srgbClr val="FFFFFF"/>
                          </a:solidFill>
                          <a:effectLst/>
                          <a:latin typeface="Times New Roman" pitchFamily="18" charset="0"/>
                          <a:cs typeface="Times New Roman" pitchFamily="18" charset="0"/>
                        </a:rPr>
                        <a:t>Alternatívák</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1.</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NYÍREGYHÁZA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A jelen állapotnak megfelelő formában működnek továbbra is, kivéve a Kertvárosi Csicsergő Óvodát, melynek egy tagintézménye az Evangélikus Egyház részére átadásra kerül.</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2.</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KÁLMÁNHÁZA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Általános iskolával összevontan működik továbbra is</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Kistérségi többcélú fenntartásba kerül Nyíregyháza egy óvodájával.</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3.</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KÓTAJ</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Önálló intézmény marad.</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A település iskolájával összevontan működik a szakmai önállósága megtartásával.</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4.</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NAGYCSERKESZ</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Általános iskolával közös igazgatású intézményként működik továbbra is.</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Kistérségi többcélú társulás fenntartásában Nyíregyháza egy óvodájával összevontan működik.</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5.</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NAPKOR</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Intézményfenntartó társulási formában marad továbbra is.</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Kistérségi többcélú társulás fenntartásába kerül a jelenlegi formában vagy kibővített formában Nyírpazony, Nyírtura településekkel</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Kistérségi többcélú társulás fenntartásában mikrotérségben működik Napkor térségközponttal. Változatlan formában vagy kibővített formában Napkor, Sényő, Nyírpazony, Nyírtura. A mikrotérség központja Napkor.</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6.</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NYÍRPAZONY</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AMK formában működik továbbra is</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Többcélú társulási fenntartásban működik –mikrotérségi formában-Napkor, Sényő, Nyírtura településekkel Napkor térségi központtal.</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7.</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NYÍRTELEK</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Önálló intézményként működik.</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Összevont többcélú intézményként.</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8.</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NYÍRTURA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AMK formában működik továbbra is.</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A kistérségi többcélú társulás fenntartásába kerül Nyíregyháza egy óvodájával összevontan</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Kistérségi többcélú társulási fenntartásban működik Sényő, Napkor, Nyírpazony településekkel Napkor térségi központtal.</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9.</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000" b="0" i="0" u="none" strike="noStrike" cap="none" normalizeH="0" baseline="0" smtClean="0">
                          <a:ln>
                            <a:noFill/>
                          </a:ln>
                          <a:solidFill>
                            <a:srgbClr val="000000"/>
                          </a:solidFill>
                          <a:effectLst/>
                          <a:latin typeface="Times New Roman" pitchFamily="18" charset="0"/>
                          <a:cs typeface="Times New Roman" pitchFamily="18" charset="0"/>
                        </a:rPr>
                        <a:t>SÉNYŐ</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Intézményfenntartó társulási formában marad továbbra is.</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Kistérségi többcélú társulás fenntartásába kerül a jelenlegi formában vagy kibővített formában Nyírpazony, Nyírtura településekkel</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p>
                      <a:pPr marL="342900" marR="0" lvl="0" indent="-342900" algn="l" defTabSz="914400" rtl="0" eaLnBrk="1" fontAlgn="base" latinLnBrk="0" hangingPunct="1">
                        <a:lnSpc>
                          <a:spcPct val="115000"/>
                        </a:lnSpc>
                        <a:spcBef>
                          <a:spcPct val="0"/>
                        </a:spcBef>
                        <a:spcAft>
                          <a:spcPct val="0"/>
                        </a:spcAft>
                        <a:buClrTx/>
                        <a:buSzPts val="900"/>
                        <a:buFont typeface="Comic Sans MS" pitchFamily="66" charset="0"/>
                        <a:buChar char="–"/>
                        <a:tabLst>
                          <a:tab pos="225425" algn="l"/>
                        </a:tabLst>
                      </a:pPr>
                      <a:r>
                        <a:rPr kumimoji="0" lang="hu-HU" sz="1000" b="0" i="0" u="none" strike="noStrike" cap="none" normalizeH="0" baseline="0" smtClean="0">
                          <a:ln>
                            <a:noFill/>
                          </a:ln>
                          <a:solidFill>
                            <a:srgbClr val="000000"/>
                          </a:solidFill>
                          <a:effectLst/>
                          <a:latin typeface="Times New Roman" pitchFamily="18" charset="0"/>
                          <a:ea typeface="Times New Roman" pitchFamily="18" charset="0"/>
                          <a:cs typeface="Helv"/>
                        </a:rPr>
                        <a:t>Kistérségi többcélú társulás fenntartásában mikrotérségben működik Napkor térségközponttal. Változatlan formában vagy kibővített formában Napkor, Sényő, Nyírpazony, Nyírtura. A mikrotérség központja Napkor.</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Helv"/>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bl>
          </a:graphicData>
        </a:graphic>
      </p:graphicFrame>
      <p:sp>
        <p:nvSpPr>
          <p:cNvPr id="5" name="Dia számának helye 4"/>
          <p:cNvSpPr>
            <a:spLocks noGrp="1"/>
          </p:cNvSpPr>
          <p:nvPr>
            <p:ph type="sldNum" sz="quarter" idx="12"/>
          </p:nvPr>
        </p:nvSpPr>
        <p:spPr/>
        <p:txBody>
          <a:bodyPr/>
          <a:lstStyle/>
          <a:p>
            <a:pPr>
              <a:defRPr/>
            </a:pPr>
            <a:fld id="{56B9EB80-A984-4E76-B34E-CBA4C1A4D829}" type="slidenum">
              <a:rPr lang="hu-HU"/>
              <a:pPr>
                <a:defRPr/>
              </a:pPr>
              <a:t>52</a:t>
            </a:fld>
            <a:endParaRPr lang="hu-HU"/>
          </a:p>
        </p:txBody>
      </p:sp>
      <p:sp>
        <p:nvSpPr>
          <p:cNvPr id="6" name="Dátum helye 5"/>
          <p:cNvSpPr>
            <a:spLocks noGrp="1"/>
          </p:cNvSpPr>
          <p:nvPr>
            <p:ph type="dt" sz="quarter" idx="10"/>
          </p:nvPr>
        </p:nvSpPr>
        <p:spPr/>
        <p:txBody>
          <a:bodyPr/>
          <a:lstStyle/>
          <a:p>
            <a:pPr>
              <a:defRPr/>
            </a:pPr>
            <a:fld id="{C2F6BABA-E364-45D1-AEAB-8697F1922787}" type="datetime1">
              <a:rPr lang="hu-HU"/>
              <a:pPr>
                <a:defRPr/>
              </a:pPr>
              <a:t>2012.05.06.</a:t>
            </a:fld>
            <a:endParaRPr lang="hu-HU"/>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2700" b="1" u="sng" dirty="0" smtClean="0"/>
              <a:t>III.3.2. ÁLTALÁNOS ISKOLÁK</a:t>
            </a:r>
            <a:r>
              <a:rPr lang="hu-HU" sz="2700" b="1" dirty="0" smtClean="0"/>
              <a:t/>
            </a:r>
            <a:br>
              <a:rPr lang="hu-HU" sz="2700" b="1" dirty="0" smtClean="0"/>
            </a:br>
            <a:r>
              <a:rPr lang="hu-HU" sz="2700" dirty="0" smtClean="0"/>
              <a:t> </a:t>
            </a:r>
            <a:br>
              <a:rPr lang="hu-HU" sz="2700" dirty="0" smtClean="0"/>
            </a:br>
            <a:r>
              <a:rPr lang="hu-HU" sz="2700" b="1" dirty="0" smtClean="0"/>
              <a:t>Az iskolafenntartóra vonatkozó javaslatok:</a:t>
            </a:r>
            <a:r>
              <a:rPr lang="hu-HU" dirty="0" smtClean="0"/>
              <a:t/>
            </a:r>
            <a:br>
              <a:rPr lang="hu-HU" dirty="0" smtClean="0"/>
            </a:br>
            <a:endParaRPr lang="hu-HU" dirty="0"/>
          </a:p>
        </p:txBody>
      </p:sp>
      <p:graphicFrame>
        <p:nvGraphicFramePr>
          <p:cNvPr id="4" name="Táblázat 3"/>
          <p:cNvGraphicFramePr>
            <a:graphicFrameLocks noGrp="1"/>
          </p:cNvGraphicFramePr>
          <p:nvPr/>
        </p:nvGraphicFramePr>
        <p:xfrm>
          <a:off x="1476375" y="1628775"/>
          <a:ext cx="6096000" cy="3968750"/>
        </p:xfrm>
        <a:graphic>
          <a:graphicData uri="http://schemas.openxmlformats.org/drawingml/2006/table">
            <a:tbl>
              <a:tblPr/>
              <a:tblGrid>
                <a:gridCol w="1016000"/>
                <a:gridCol w="1016000"/>
                <a:gridCol w="1016000"/>
                <a:gridCol w="1016000"/>
                <a:gridCol w="1016000"/>
                <a:gridCol w="1016000"/>
              </a:tblGrid>
              <a:tr h="3714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1" u="none" strike="noStrike" cap="none" normalizeH="0" baseline="0" smtClean="0">
                          <a:ln>
                            <a:noFill/>
                          </a:ln>
                          <a:solidFill>
                            <a:srgbClr val="FFFFFF"/>
                          </a:solidFill>
                          <a:effectLst/>
                          <a:latin typeface="Times New Roman" pitchFamily="18" charset="0"/>
                          <a:cs typeface="Times New Roman" pitchFamily="18" charset="0"/>
                        </a:rPr>
                        <a:t>Település</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1" u="none" strike="noStrike" cap="none" normalizeH="0" baseline="0" smtClean="0">
                          <a:ln>
                            <a:noFill/>
                          </a:ln>
                          <a:solidFill>
                            <a:srgbClr val="FFFFFF"/>
                          </a:solidFill>
                          <a:effectLst/>
                          <a:latin typeface="Times New Roman" pitchFamily="18" charset="0"/>
                          <a:cs typeface="Times New Roman" pitchFamily="18" charset="0"/>
                        </a:rPr>
                        <a:t>Helyi önkormányzat</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1" u="none" strike="noStrike" cap="none" normalizeH="0" baseline="0" smtClean="0">
                          <a:ln>
                            <a:noFill/>
                          </a:ln>
                          <a:solidFill>
                            <a:srgbClr val="FFFFFF"/>
                          </a:solidFill>
                          <a:effectLst/>
                          <a:latin typeface="Times New Roman" pitchFamily="18" charset="0"/>
                          <a:cs typeface="Times New Roman" pitchFamily="18" charset="0"/>
                        </a:rPr>
                        <a:t>Fenntartói társulás</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1" u="none" strike="noStrike" cap="none" normalizeH="0" baseline="0" smtClean="0">
                          <a:ln>
                            <a:noFill/>
                          </a:ln>
                          <a:solidFill>
                            <a:srgbClr val="FFFFFF"/>
                          </a:solidFill>
                          <a:effectLst/>
                          <a:latin typeface="Times New Roman" pitchFamily="18" charset="0"/>
                          <a:cs typeface="Times New Roman" pitchFamily="18" charset="0"/>
                        </a:rPr>
                        <a:t>Mikro-térségi társulás</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1" u="none" strike="noStrike" cap="none" normalizeH="0" baseline="0" smtClean="0">
                          <a:ln>
                            <a:noFill/>
                          </a:ln>
                          <a:solidFill>
                            <a:srgbClr val="FFFFFF"/>
                          </a:solidFill>
                          <a:effectLst/>
                          <a:latin typeface="Times New Roman" pitchFamily="18" charset="0"/>
                          <a:cs typeface="Times New Roman" pitchFamily="18" charset="0"/>
                        </a:rPr>
                        <a:t>NYITÖT</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1" u="none" strike="noStrike" cap="none" normalizeH="0" baseline="0" smtClean="0">
                          <a:ln>
                            <a:noFill/>
                          </a:ln>
                          <a:solidFill>
                            <a:srgbClr val="FFFFFF"/>
                          </a:solidFill>
                          <a:effectLst/>
                          <a:latin typeface="Times New Roman" pitchFamily="18" charset="0"/>
                          <a:cs typeface="Times New Roman" pitchFamily="18" charset="0"/>
                        </a:rPr>
                        <a:t>Megjegyzés</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Nyíregyháza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Kálmánháza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Nyíregyháza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választható</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Kótaj </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Nagycserkesz </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Nyíregyháza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Napkor </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Nyírpazony</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Nyíregyháza</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Nyírtelek</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Nyírtura </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Sényő</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hu-H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bl>
          </a:graphicData>
        </a:graphic>
      </p:graphicFrame>
      <p:sp>
        <p:nvSpPr>
          <p:cNvPr id="5" name="Dia számának helye 4"/>
          <p:cNvSpPr>
            <a:spLocks noGrp="1"/>
          </p:cNvSpPr>
          <p:nvPr>
            <p:ph type="sldNum" sz="quarter" idx="12"/>
          </p:nvPr>
        </p:nvSpPr>
        <p:spPr/>
        <p:txBody>
          <a:bodyPr/>
          <a:lstStyle/>
          <a:p>
            <a:pPr>
              <a:defRPr/>
            </a:pPr>
            <a:fld id="{CA5C941E-20BC-4964-AD83-C918DB90B45C}" type="slidenum">
              <a:rPr lang="hu-HU"/>
              <a:pPr>
                <a:defRPr/>
              </a:pPr>
              <a:t>53</a:t>
            </a:fld>
            <a:endParaRPr lang="hu-HU"/>
          </a:p>
        </p:txBody>
      </p:sp>
      <p:sp>
        <p:nvSpPr>
          <p:cNvPr id="6" name="Dátum helye 5"/>
          <p:cNvSpPr>
            <a:spLocks noGrp="1"/>
          </p:cNvSpPr>
          <p:nvPr>
            <p:ph type="dt" sz="quarter" idx="10"/>
          </p:nvPr>
        </p:nvSpPr>
        <p:spPr/>
        <p:txBody>
          <a:bodyPr/>
          <a:lstStyle/>
          <a:p>
            <a:pPr>
              <a:defRPr/>
            </a:pPr>
            <a:fld id="{0884DF33-8C1C-448A-8A7F-1BF17ECA9263}" type="datetime1">
              <a:rPr lang="hu-HU"/>
              <a:pPr>
                <a:defRPr/>
              </a:pPr>
              <a:t>2012.05.06.</a:t>
            </a:fld>
            <a:endParaRPr lang="hu-HU"/>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600" b="1" dirty="0" smtClean="0"/>
              <a:t>III.3.2.1. NYÍREGYHÁZA</a:t>
            </a:r>
            <a:r>
              <a:rPr lang="hu-HU" b="1" dirty="0" smtClean="0"/>
              <a:t/>
            </a:r>
            <a:br>
              <a:rPr lang="hu-HU" b="1" dirty="0" smtClean="0"/>
            </a:br>
            <a:endParaRPr lang="hu-HU" dirty="0"/>
          </a:p>
        </p:txBody>
      </p:sp>
      <p:sp>
        <p:nvSpPr>
          <p:cNvPr id="3" name="Tartalom helye 2"/>
          <p:cNvSpPr>
            <a:spLocks noGrp="1"/>
          </p:cNvSpPr>
          <p:nvPr>
            <p:ph idx="1"/>
          </p:nvPr>
        </p:nvSpPr>
        <p:spPr>
          <a:xfrm>
            <a:off x="457200" y="1268413"/>
            <a:ext cx="8229600" cy="4537075"/>
          </a:xfrm>
        </p:spPr>
        <p:txBody>
          <a:bodyPr>
            <a:normAutofit/>
          </a:bodyPr>
          <a:lstStyle/>
          <a:p>
            <a:pPr marL="274320" indent="-274320" algn="just" fontAlgn="auto">
              <a:spcAft>
                <a:spcPts val="0"/>
              </a:spcAft>
              <a:buClr>
                <a:schemeClr val="accent3"/>
              </a:buClr>
              <a:buFont typeface="Wingdings 2"/>
              <a:buNone/>
              <a:defRPr/>
            </a:pPr>
            <a:r>
              <a:rPr lang="hu-HU" dirty="0" smtClean="0">
                <a:latin typeface="+mj-lt"/>
              </a:rPr>
              <a:t>Nyíregyháza általános iskolai intézményhálózata megfelelően racionalizált. </a:t>
            </a:r>
          </a:p>
          <a:p>
            <a:pPr marL="274320" indent="-274320" algn="just" fontAlgn="auto">
              <a:spcAft>
                <a:spcPts val="0"/>
              </a:spcAft>
              <a:buClr>
                <a:schemeClr val="accent3"/>
              </a:buClr>
              <a:buFont typeface="Wingdings 2"/>
              <a:buNone/>
              <a:defRPr/>
            </a:pPr>
            <a:r>
              <a:rPr lang="hu-HU" dirty="0" smtClean="0">
                <a:latin typeface="+mj-lt"/>
              </a:rPr>
              <a:t>A tanulólétszám csökkenése és a nem önkormányzati fenntartású iskolák elszívó hatásának esetleges emelkedése változtatásokat indukálhat az iskolarendszer jelenlegi szervezetében (osztályok összevonása, illetve a most működő tagintézmények székhelyintézményükbe való beolvasztása).</a:t>
            </a:r>
          </a:p>
          <a:p>
            <a:pPr marL="274320" indent="-274320" algn="just" fontAlgn="auto">
              <a:spcAft>
                <a:spcPts val="0"/>
              </a:spcAft>
              <a:buClr>
                <a:schemeClr val="accent3"/>
              </a:buClr>
              <a:buFont typeface="Wingdings 2"/>
              <a:buNone/>
              <a:defRPr/>
            </a:pPr>
            <a:r>
              <a:rPr lang="hu-HU" dirty="0" smtClean="0">
                <a:latin typeface="+mj-lt"/>
              </a:rPr>
              <a:t>Többi település esetén az alábbi táblázat alapján mutatja be javaslatait.</a:t>
            </a:r>
          </a:p>
          <a:p>
            <a:pPr marL="274320" indent="-274320" fontAlgn="auto">
              <a:spcAft>
                <a:spcPts val="0"/>
              </a:spcAft>
              <a:buClr>
                <a:schemeClr val="accent3"/>
              </a:buClr>
              <a:buFont typeface="Wingdings 2"/>
              <a:buChar char=""/>
              <a:defRPr/>
            </a:pPr>
            <a:endParaRPr lang="hu-HU" dirty="0"/>
          </a:p>
        </p:txBody>
      </p:sp>
      <p:graphicFrame>
        <p:nvGraphicFramePr>
          <p:cNvPr id="4" name="Táblázat 3"/>
          <p:cNvGraphicFramePr>
            <a:graphicFrameLocks noGrp="1"/>
          </p:cNvGraphicFramePr>
          <p:nvPr/>
        </p:nvGraphicFramePr>
        <p:xfrm>
          <a:off x="1547813" y="5661025"/>
          <a:ext cx="6096000" cy="981075"/>
        </p:xfrm>
        <a:graphic>
          <a:graphicData uri="http://schemas.openxmlformats.org/drawingml/2006/table">
            <a:tbl>
              <a:tblPr/>
              <a:tblGrid>
                <a:gridCol w="1524000"/>
                <a:gridCol w="1524000"/>
                <a:gridCol w="1524000"/>
                <a:gridCol w="1524000"/>
              </a:tblGrid>
              <a:tr h="3714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400" b="1" i="0" u="none" strike="noStrike" cap="none" normalizeH="0" baseline="0" smtClean="0">
                          <a:ln>
                            <a:noFill/>
                          </a:ln>
                          <a:solidFill>
                            <a:srgbClr val="FFFFFF"/>
                          </a:solidFill>
                          <a:effectLst/>
                          <a:latin typeface="Times New Roman" pitchFamily="18" charset="0"/>
                          <a:cs typeface="Times New Roman" pitchFamily="18" charset="0"/>
                        </a:rPr>
                        <a:t>ssz.</a:t>
                      </a:r>
                      <a:endParaRPr kumimoji="0" lang="hu-HU"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400" b="1" i="0" u="none" strike="noStrike" cap="none" normalizeH="0" baseline="0" smtClean="0">
                          <a:ln>
                            <a:noFill/>
                          </a:ln>
                          <a:solidFill>
                            <a:srgbClr val="FFFFFF"/>
                          </a:solidFill>
                          <a:effectLst/>
                          <a:latin typeface="Times New Roman" pitchFamily="18" charset="0"/>
                          <a:cs typeface="Times New Roman" pitchFamily="18" charset="0"/>
                        </a:rPr>
                        <a:t>javaslat</a:t>
                      </a:r>
                      <a:endParaRPr kumimoji="0" lang="hu-HU"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400" b="1" i="0" u="none" strike="noStrike" cap="none" normalizeH="0" baseline="0" smtClean="0">
                          <a:ln>
                            <a:noFill/>
                          </a:ln>
                          <a:solidFill>
                            <a:srgbClr val="FFFFFF"/>
                          </a:solidFill>
                          <a:effectLst/>
                          <a:latin typeface="Times New Roman" pitchFamily="18" charset="0"/>
                          <a:cs typeface="Times New Roman" pitchFamily="18" charset="0"/>
                        </a:rPr>
                        <a:t>a működés előnyei</a:t>
                      </a:r>
                      <a:endParaRPr kumimoji="0" lang="hu-HU"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400" b="1" i="0" u="none" strike="noStrike" cap="none" normalizeH="0" baseline="0" smtClean="0">
                          <a:ln>
                            <a:noFill/>
                          </a:ln>
                          <a:solidFill>
                            <a:srgbClr val="FFFFFF"/>
                          </a:solidFill>
                          <a:effectLst/>
                          <a:latin typeface="Times New Roman" pitchFamily="18" charset="0"/>
                          <a:cs typeface="Times New Roman" pitchFamily="18" charset="0"/>
                        </a:rPr>
                        <a:t>problémás területek/ a működés hátrányai</a:t>
                      </a:r>
                      <a:endParaRPr kumimoji="0" lang="hu-HU"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5" name="Dia számának helye 4"/>
          <p:cNvSpPr>
            <a:spLocks noGrp="1"/>
          </p:cNvSpPr>
          <p:nvPr>
            <p:ph type="sldNum" sz="quarter" idx="12"/>
          </p:nvPr>
        </p:nvSpPr>
        <p:spPr/>
        <p:txBody>
          <a:bodyPr/>
          <a:lstStyle/>
          <a:p>
            <a:pPr>
              <a:defRPr/>
            </a:pPr>
            <a:fld id="{60C506F7-C4DE-47A2-A57C-B48BC8ED21D5}" type="slidenum">
              <a:rPr lang="hu-HU"/>
              <a:pPr>
                <a:defRPr/>
              </a:pPr>
              <a:t>54</a:t>
            </a:fld>
            <a:endParaRPr lang="hu-HU"/>
          </a:p>
        </p:txBody>
      </p:sp>
      <p:sp>
        <p:nvSpPr>
          <p:cNvPr id="6" name="Dátum helye 5"/>
          <p:cNvSpPr>
            <a:spLocks noGrp="1"/>
          </p:cNvSpPr>
          <p:nvPr>
            <p:ph type="dt" sz="quarter" idx="10"/>
          </p:nvPr>
        </p:nvSpPr>
        <p:spPr/>
        <p:txBody>
          <a:bodyPr/>
          <a:lstStyle/>
          <a:p>
            <a:pPr>
              <a:defRPr/>
            </a:pPr>
            <a:fld id="{9005D934-CA43-433F-AA73-A9E815E275D8}" type="datetime1">
              <a:rPr lang="hu-HU"/>
              <a:pPr>
                <a:defRPr/>
              </a:pPr>
              <a:t>2012.05.06.</a:t>
            </a:fld>
            <a:endParaRPr lang="hu-HU"/>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600" b="1" u="sng" dirty="0" smtClean="0"/>
              <a:t>III.3.3. KÖZÉPISKOLÁK</a:t>
            </a:r>
            <a:r>
              <a:rPr lang="hu-HU" b="1" dirty="0" smtClean="0"/>
              <a:t/>
            </a:r>
            <a:br>
              <a:rPr lang="hu-HU" b="1" dirty="0" smtClean="0"/>
            </a:br>
            <a:endParaRPr lang="hu-HU" dirty="0"/>
          </a:p>
        </p:txBody>
      </p:sp>
      <p:sp>
        <p:nvSpPr>
          <p:cNvPr id="3" name="Tartalom helye 2"/>
          <p:cNvSpPr>
            <a:spLocks noGrp="1"/>
          </p:cNvSpPr>
          <p:nvPr>
            <p:ph idx="1"/>
          </p:nvPr>
        </p:nvSpPr>
        <p:spPr/>
        <p:txBody>
          <a:bodyPr>
            <a:normAutofit fontScale="85000" lnSpcReduction="20000"/>
          </a:bodyPr>
          <a:lstStyle/>
          <a:p>
            <a:pPr marL="274320" indent="-274320" algn="just" fontAlgn="auto">
              <a:spcAft>
                <a:spcPts val="0"/>
              </a:spcAft>
              <a:buClr>
                <a:schemeClr val="accent3"/>
              </a:buClr>
              <a:buFont typeface="Wingdings 2"/>
              <a:buNone/>
              <a:defRPr/>
            </a:pPr>
            <a:r>
              <a:rPr lang="hu-HU" b="1" dirty="0" smtClean="0">
                <a:latin typeface="+mj-lt"/>
              </a:rPr>
              <a:t>	- alapvető átszervezés nincs tervezve,</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 változás </a:t>
            </a:r>
            <a:r>
              <a:rPr lang="hu-HU" b="1" dirty="0" smtClean="0">
                <a:latin typeface="+mj-lt"/>
              </a:rPr>
              <a:t>elsősorban a szakképző hálózatban</a:t>
            </a:r>
            <a:r>
              <a:rPr lang="hu-HU" dirty="0" smtClean="0">
                <a:latin typeface="+mj-lt"/>
              </a:rPr>
              <a:t> lehetséges.</a:t>
            </a:r>
          </a:p>
          <a:p>
            <a:pPr marL="274320" indent="-274320" algn="just" fontAlgn="auto">
              <a:spcAft>
                <a:spcPts val="0"/>
              </a:spcAft>
              <a:buClr>
                <a:schemeClr val="accent3"/>
              </a:buClr>
              <a:buFont typeface="Wingdings 2"/>
              <a:buNone/>
              <a:defRPr/>
            </a:pPr>
            <a:endParaRPr lang="hu-HU" b="1" i="1" u="sng" dirty="0" smtClean="0">
              <a:latin typeface="+mj-lt"/>
            </a:endParaRPr>
          </a:p>
          <a:p>
            <a:pPr marL="274320" indent="-274320" algn="just" fontAlgn="auto">
              <a:spcAft>
                <a:spcPts val="0"/>
              </a:spcAft>
              <a:buClr>
                <a:schemeClr val="accent3"/>
              </a:buClr>
              <a:buFont typeface="Wingdings 2"/>
              <a:buNone/>
              <a:defRPr/>
            </a:pPr>
            <a:r>
              <a:rPr lang="hu-HU" b="1" i="1" u="sng" dirty="0" smtClean="0">
                <a:latin typeface="+mj-lt"/>
              </a:rPr>
              <a:t>Gimnáziumok</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dirty="0" smtClean="0">
                <a:latin typeface="+mj-lt"/>
              </a:rPr>
              <a:t>	- a többcélú intézményekben a </a:t>
            </a:r>
            <a:r>
              <a:rPr lang="hu-HU" b="1" dirty="0" smtClean="0">
                <a:latin typeface="+mj-lt"/>
              </a:rPr>
              <a:t>gimnáziumi osztályok</a:t>
            </a:r>
            <a:r>
              <a:rPr lang="hu-HU" dirty="0" smtClean="0">
                <a:latin typeface="+mj-lt"/>
              </a:rPr>
              <a:t> felmenő rendszerű </a:t>
            </a:r>
            <a:r>
              <a:rPr lang="hu-HU" b="1" dirty="0" smtClean="0">
                <a:latin typeface="+mj-lt"/>
              </a:rPr>
              <a:t>„kifuttatása</a:t>
            </a:r>
            <a:r>
              <a:rPr lang="hu-HU" dirty="0" smtClean="0">
                <a:latin typeface="+mj-lt"/>
              </a:rPr>
              <a:t>”,</a:t>
            </a:r>
          </a:p>
          <a:p>
            <a:pPr marL="274320" indent="-274320" algn="just" fontAlgn="auto">
              <a:spcAft>
                <a:spcPts val="0"/>
              </a:spcAft>
              <a:buClr>
                <a:schemeClr val="accent3"/>
              </a:buClr>
              <a:buFont typeface="Wingdings 2"/>
              <a:buNone/>
              <a:defRPr/>
            </a:pPr>
            <a:r>
              <a:rPr lang="hu-HU" dirty="0" smtClean="0">
                <a:latin typeface="+mj-lt"/>
              </a:rPr>
              <a:t>	- a tiszta profilú gimnáziumokban </a:t>
            </a:r>
            <a:r>
              <a:rPr lang="hu-HU" b="1" dirty="0" smtClean="0">
                <a:latin typeface="+mj-lt"/>
              </a:rPr>
              <a:t>induló osztályok számát</a:t>
            </a:r>
            <a:r>
              <a:rPr lang="hu-HU" dirty="0" smtClean="0">
                <a:latin typeface="+mj-lt"/>
              </a:rPr>
              <a:t> a reális igényekhez igazítani.</a:t>
            </a:r>
          </a:p>
          <a:p>
            <a:pPr marL="274320" indent="-274320" algn="just" fontAlgn="auto">
              <a:spcAft>
                <a:spcPts val="0"/>
              </a:spcAft>
              <a:buClr>
                <a:schemeClr val="accent3"/>
              </a:buClr>
              <a:buFont typeface="Wingdings 2"/>
              <a:buNone/>
              <a:defRPr/>
            </a:pPr>
            <a:r>
              <a:rPr lang="hu-HU" b="1" i="1" dirty="0" smtClean="0">
                <a:latin typeface="+mj-lt"/>
              </a:rPr>
              <a:t> </a:t>
            </a:r>
            <a:endParaRPr lang="hu-HU" dirty="0" smtClean="0">
              <a:latin typeface="+mj-lt"/>
            </a:endParaRPr>
          </a:p>
          <a:p>
            <a:pPr marL="274320" indent="-274320" algn="just" fontAlgn="auto">
              <a:spcAft>
                <a:spcPts val="0"/>
              </a:spcAft>
              <a:buClr>
                <a:schemeClr val="accent3"/>
              </a:buClr>
              <a:buFont typeface="Wingdings 2"/>
              <a:buNone/>
              <a:defRPr/>
            </a:pPr>
            <a:r>
              <a:rPr lang="hu-HU" b="1" i="1" u="sng" dirty="0" smtClean="0">
                <a:latin typeface="+mj-lt"/>
              </a:rPr>
              <a:t>Szakképző iskolák</a:t>
            </a:r>
            <a:endParaRPr lang="hu-HU" dirty="0" smtClean="0">
              <a:latin typeface="+mj-lt"/>
            </a:endParaRPr>
          </a:p>
          <a:p>
            <a:pPr marL="274320" indent="-274320" algn="just" fontAlgn="auto">
              <a:spcAft>
                <a:spcPts val="0"/>
              </a:spcAft>
              <a:buClr>
                <a:schemeClr val="accent3"/>
              </a:buClr>
              <a:buFont typeface="Wingdings 2"/>
              <a:buNone/>
              <a:defRPr/>
            </a:pPr>
            <a:r>
              <a:rPr lang="hu-HU" b="1" dirty="0" smtClean="0">
                <a:latin typeface="+mj-lt"/>
              </a:rPr>
              <a:t>	- Nyírségi Szakképzés-szervezési Kiemelkedően Közhasznú Nonprofit Korlátolt Felelősségű Társaság</a:t>
            </a:r>
            <a:endParaRPr lang="hu-HU" dirty="0" smtClean="0">
              <a:latin typeface="+mj-lt"/>
            </a:endParaRP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336DD65A-5CCD-4580-B2EA-15659A2B8400}" type="slidenum">
              <a:rPr lang="hu-HU"/>
              <a:pPr>
                <a:defRPr/>
              </a:pPr>
              <a:t>55</a:t>
            </a:fld>
            <a:endParaRPr lang="hu-HU"/>
          </a:p>
        </p:txBody>
      </p:sp>
      <p:sp>
        <p:nvSpPr>
          <p:cNvPr id="5" name="Dátum helye 4"/>
          <p:cNvSpPr>
            <a:spLocks noGrp="1"/>
          </p:cNvSpPr>
          <p:nvPr>
            <p:ph type="dt" sz="quarter" idx="10"/>
          </p:nvPr>
        </p:nvSpPr>
        <p:spPr/>
        <p:txBody>
          <a:bodyPr/>
          <a:lstStyle/>
          <a:p>
            <a:pPr>
              <a:defRPr/>
            </a:pPr>
            <a:fld id="{6FE7CD2A-0B49-469E-94BB-6637E34CBB3F}" type="datetime1">
              <a:rPr lang="hu-HU"/>
              <a:pPr>
                <a:defRPr/>
              </a:pPr>
              <a:t>2012.05.06.</a:t>
            </a:fld>
            <a:endParaRPr lang="hu-HU"/>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600" b="1" u="sng" dirty="0" smtClean="0"/>
              <a:t>III.4. KISTÉRSÉGI PEDAGÓGIAI INNOVÁCIÓ</a:t>
            </a:r>
            <a:r>
              <a:rPr lang="hu-HU" sz="3600" b="1" dirty="0" smtClean="0"/>
              <a:t/>
            </a:r>
            <a:br>
              <a:rPr lang="hu-HU" sz="3600" b="1" dirty="0" smtClean="0"/>
            </a:br>
            <a:r>
              <a:rPr lang="hu-HU" sz="3600" dirty="0" smtClean="0"/>
              <a:t> </a:t>
            </a:r>
            <a:r>
              <a:rPr lang="hu-HU" dirty="0" smtClean="0"/>
              <a:t/>
            </a:r>
            <a:br>
              <a:rPr lang="hu-HU" dirty="0" smtClean="0"/>
            </a:br>
            <a:endParaRPr lang="hu-HU" dirty="0"/>
          </a:p>
        </p:txBody>
      </p:sp>
      <p:sp>
        <p:nvSpPr>
          <p:cNvPr id="3" name="Tartalom helye 2"/>
          <p:cNvSpPr>
            <a:spLocks noGrp="1"/>
          </p:cNvSpPr>
          <p:nvPr>
            <p:ph idx="1"/>
          </p:nvPr>
        </p:nvSpPr>
        <p:spPr>
          <a:xfrm>
            <a:off x="457200" y="836613"/>
            <a:ext cx="8229600" cy="5832475"/>
          </a:xfrm>
        </p:spPr>
        <p:txBody>
          <a:bodyPr>
            <a:normAutofit fontScale="70000" lnSpcReduction="20000"/>
          </a:bodyPr>
          <a:lstStyle/>
          <a:p>
            <a:pPr marL="274320" indent="-274320" algn="just" fontAlgn="auto">
              <a:spcAft>
                <a:spcPts val="0"/>
              </a:spcAft>
              <a:buClr>
                <a:schemeClr val="accent3"/>
              </a:buClr>
              <a:buFont typeface="Wingdings 2"/>
              <a:buNone/>
              <a:defRPr/>
            </a:pPr>
            <a:r>
              <a:rPr lang="hu-HU" b="1" u="sng" dirty="0" smtClean="0">
                <a:latin typeface="+mj-lt"/>
              </a:rPr>
              <a:t>Fő irányok:</a:t>
            </a:r>
            <a:endParaRPr lang="hu-HU" dirty="0" smtClean="0">
              <a:latin typeface="+mj-lt"/>
            </a:endParaRPr>
          </a:p>
          <a:p>
            <a:pPr marL="274320" indent="-274320" algn="just" fontAlgn="auto">
              <a:spcAft>
                <a:spcPts val="0"/>
              </a:spcAft>
              <a:buClr>
                <a:schemeClr val="accent3"/>
              </a:buClr>
              <a:buFont typeface="Wingdings 2"/>
              <a:buNone/>
              <a:defRPr/>
            </a:pPr>
            <a:r>
              <a:rPr lang="hu-HU" b="1" dirty="0" smtClean="0">
                <a:latin typeface="+mj-lt"/>
              </a:rPr>
              <a:t>	- személyi- és tárgyi feltételeknek az optimalizálása</a:t>
            </a:r>
            <a:r>
              <a:rPr lang="hu-HU" dirty="0" smtClean="0">
                <a:latin typeface="+mj-lt"/>
              </a:rPr>
              <a:t>, </a:t>
            </a:r>
          </a:p>
          <a:p>
            <a:pPr marL="274320" indent="-274320" algn="just" fontAlgn="auto">
              <a:spcAft>
                <a:spcPts val="0"/>
              </a:spcAft>
              <a:buClr>
                <a:schemeClr val="accent3"/>
              </a:buClr>
              <a:buFont typeface="Wingdings 2"/>
              <a:buNone/>
              <a:defRPr/>
            </a:pPr>
            <a:r>
              <a:rPr lang="hu-HU" b="1" dirty="0" smtClean="0">
                <a:latin typeface="+mj-lt"/>
              </a:rPr>
              <a:t>	- társulási, szervezeti formák</a:t>
            </a:r>
            <a:r>
              <a:rPr lang="hu-HU" dirty="0" smtClean="0">
                <a:latin typeface="+mj-lt"/>
              </a:rPr>
              <a:t> kidolgozása, </a:t>
            </a:r>
          </a:p>
          <a:p>
            <a:pPr marL="274320" indent="-274320" algn="just" fontAlgn="auto">
              <a:spcAft>
                <a:spcPts val="0"/>
              </a:spcAft>
              <a:buClr>
                <a:schemeClr val="accent3"/>
              </a:buClr>
              <a:buFont typeface="Wingdings 2"/>
              <a:buNone/>
              <a:defRPr/>
            </a:pPr>
            <a:r>
              <a:rPr lang="hu-HU" b="1" dirty="0" smtClean="0">
                <a:latin typeface="+mj-lt"/>
              </a:rPr>
              <a:t>	- szakszolgálatok</a:t>
            </a:r>
            <a:r>
              <a:rPr lang="hu-HU" dirty="0" smtClean="0">
                <a:latin typeface="+mj-lt"/>
              </a:rPr>
              <a:t> megszervezése, </a:t>
            </a:r>
          </a:p>
          <a:p>
            <a:pPr marL="274320" indent="-274320" algn="just" fontAlgn="auto">
              <a:spcAft>
                <a:spcPts val="0"/>
              </a:spcAft>
              <a:buClr>
                <a:schemeClr val="accent3"/>
              </a:buClr>
              <a:buFont typeface="Wingdings 2"/>
              <a:buNone/>
              <a:defRPr/>
            </a:pPr>
            <a:r>
              <a:rPr lang="hu-HU" b="1" dirty="0" smtClean="0">
                <a:latin typeface="+mj-lt"/>
              </a:rPr>
              <a:t>	- kooperáció</a:t>
            </a:r>
            <a:r>
              <a:rPr lang="hu-HU" dirty="0" smtClean="0">
                <a:latin typeface="+mj-lt"/>
              </a:rPr>
              <a:t>, </a:t>
            </a:r>
            <a:r>
              <a:rPr lang="hu-HU" b="1" dirty="0" smtClean="0">
                <a:latin typeface="+mj-lt"/>
              </a:rPr>
              <a:t>programszerű együttműködés,</a:t>
            </a:r>
            <a:r>
              <a:rPr lang="hu-HU" dirty="0" smtClean="0">
                <a:latin typeface="+mj-lt"/>
              </a:rPr>
              <a:t> </a:t>
            </a:r>
          </a:p>
          <a:p>
            <a:pPr marL="274320" indent="-274320" algn="just" fontAlgn="auto">
              <a:spcAft>
                <a:spcPts val="0"/>
              </a:spcAft>
              <a:buClr>
                <a:schemeClr val="accent3"/>
              </a:buClr>
              <a:buFont typeface="Wingdings 2"/>
              <a:buNone/>
              <a:defRPr/>
            </a:pPr>
            <a:r>
              <a:rPr lang="hu-HU" dirty="0" smtClean="0">
                <a:latin typeface="+mj-lt"/>
              </a:rPr>
              <a:t>	- kistérségi közoktatási</a:t>
            </a:r>
            <a:r>
              <a:rPr lang="hu-HU" b="1" dirty="0" smtClean="0">
                <a:latin typeface="+mj-lt"/>
              </a:rPr>
              <a:t> információs hálózat</a:t>
            </a:r>
            <a:r>
              <a:rPr lang="hu-HU" dirty="0" smtClean="0">
                <a:latin typeface="+mj-lt"/>
              </a:rPr>
              <a:t> létrehozása,</a:t>
            </a:r>
          </a:p>
          <a:p>
            <a:pPr marL="274320" indent="-274320" algn="just" fontAlgn="auto">
              <a:spcAft>
                <a:spcPts val="0"/>
              </a:spcAft>
              <a:buClr>
                <a:schemeClr val="accent3"/>
              </a:buClr>
              <a:buFont typeface="Wingdings 2"/>
              <a:buNone/>
              <a:defRPr/>
            </a:pPr>
            <a:r>
              <a:rPr lang="hu-HU" b="1" dirty="0" smtClean="0">
                <a:latin typeface="+mj-lt"/>
              </a:rPr>
              <a:t>	- tanórán kívüli</a:t>
            </a:r>
            <a:r>
              <a:rPr lang="hu-HU" dirty="0" smtClean="0">
                <a:latin typeface="+mj-lt"/>
              </a:rPr>
              <a:t> szolgáltatások kiterjesztésének szervezése, koordinálása és szinten tartása, </a:t>
            </a:r>
          </a:p>
          <a:p>
            <a:pPr marL="274320" indent="-274320" algn="just" fontAlgn="auto">
              <a:spcAft>
                <a:spcPts val="0"/>
              </a:spcAft>
              <a:buClr>
                <a:schemeClr val="accent3"/>
              </a:buClr>
              <a:buFont typeface="Wingdings 2"/>
              <a:buNone/>
              <a:defRPr/>
            </a:pPr>
            <a:r>
              <a:rPr lang="hu-HU" b="1" dirty="0" smtClean="0">
                <a:latin typeface="+mj-lt"/>
              </a:rPr>
              <a:t>	- mikro-térségi együttműködések</a:t>
            </a:r>
            <a:r>
              <a:rPr lang="hu-HU" dirty="0" smtClean="0">
                <a:latin typeface="+mj-lt"/>
              </a:rPr>
              <a:t> kezdeményezése és támogatása, </a:t>
            </a:r>
          </a:p>
          <a:p>
            <a:pPr marL="274320" indent="-274320" algn="just" fontAlgn="auto">
              <a:spcAft>
                <a:spcPts val="0"/>
              </a:spcAft>
              <a:buClr>
                <a:schemeClr val="accent3"/>
              </a:buClr>
              <a:buFont typeface="Wingdings 2"/>
              <a:buNone/>
              <a:defRPr/>
            </a:pPr>
            <a:r>
              <a:rPr lang="hu-HU" b="1" dirty="0" smtClean="0">
                <a:latin typeface="+mj-lt"/>
              </a:rPr>
              <a:t>	- hátrányok kezelésében</a:t>
            </a:r>
            <a:r>
              <a:rPr lang="hu-HU" dirty="0" smtClean="0">
                <a:latin typeface="+mj-lt"/>
              </a:rPr>
              <a:t> az esélyteremtő, korszerű és a kistérségi együttműködést támogató oktatás-szolgáltatás,</a:t>
            </a:r>
          </a:p>
          <a:p>
            <a:pPr marL="274320" indent="-274320" algn="just" fontAlgn="auto">
              <a:spcAft>
                <a:spcPts val="0"/>
              </a:spcAft>
              <a:buClr>
                <a:schemeClr val="accent3"/>
              </a:buClr>
              <a:buFont typeface="Wingdings 2"/>
              <a:buNone/>
              <a:defRPr/>
            </a:pPr>
            <a:r>
              <a:rPr lang="hu-HU" b="1" dirty="0" smtClean="0">
                <a:latin typeface="+mj-lt"/>
              </a:rPr>
              <a:t> </a:t>
            </a:r>
            <a:endParaRPr lang="hu-HU" dirty="0" smtClean="0">
              <a:latin typeface="+mj-lt"/>
            </a:endParaRPr>
          </a:p>
          <a:p>
            <a:pPr marL="274320" indent="-274320" algn="just" fontAlgn="auto">
              <a:spcAft>
                <a:spcPts val="0"/>
              </a:spcAft>
              <a:buClr>
                <a:schemeClr val="accent3"/>
              </a:buClr>
              <a:buFont typeface="Wingdings 2"/>
              <a:buNone/>
              <a:defRPr/>
            </a:pPr>
            <a:r>
              <a:rPr lang="hu-HU" b="1" dirty="0" smtClean="0">
                <a:latin typeface="+mj-lt"/>
              </a:rPr>
              <a:t>Szabolcs-Szatmár-Bereg</a:t>
            </a:r>
            <a:r>
              <a:rPr lang="hu-HU" dirty="0" smtClean="0">
                <a:latin typeface="+mj-lt"/>
              </a:rPr>
              <a:t> iskoláinak innovatív teljesítménye és potenciálja a vizsgált dimenziók többségében elmarad az átlagosan jellemzőtől. Ennek fényében fogalmazhatók meg az innovációval kapcsolatos legfontosabb tennivalók:</a:t>
            </a:r>
          </a:p>
          <a:p>
            <a:pPr marL="274320" indent="-274320" algn="just" fontAlgn="auto">
              <a:spcAft>
                <a:spcPts val="0"/>
              </a:spcAft>
              <a:buClr>
                <a:schemeClr val="accent3"/>
              </a:buClr>
              <a:buFont typeface="Wingdings 2"/>
              <a:buNone/>
              <a:defRPr/>
            </a:pPr>
            <a:r>
              <a:rPr lang="hu-HU" dirty="0" smtClean="0">
                <a:latin typeface="+mj-lt"/>
              </a:rPr>
              <a:t>		- A </a:t>
            </a:r>
            <a:r>
              <a:rPr lang="hu-HU" b="1" dirty="0" smtClean="0">
                <a:latin typeface="+mj-lt"/>
              </a:rPr>
              <a:t>nyelvoktatás</a:t>
            </a:r>
            <a:r>
              <a:rPr lang="hu-HU" dirty="0" smtClean="0">
                <a:latin typeface="+mj-lt"/>
              </a:rPr>
              <a:t> erősítése nemcsak a közoktatásban részt vevő diákok 	számára fontos cél, de a tanári továbbképzés egyik legfontosabb eleme is 	kell, hogy legyen, </a:t>
            </a:r>
          </a:p>
          <a:p>
            <a:pPr marL="274320" indent="-274320" algn="just" fontAlgn="auto">
              <a:spcAft>
                <a:spcPts val="0"/>
              </a:spcAft>
              <a:buClr>
                <a:schemeClr val="accent3"/>
              </a:buClr>
              <a:buFont typeface="Wingdings 2"/>
              <a:buNone/>
              <a:defRPr/>
            </a:pPr>
            <a:r>
              <a:rPr lang="hu-HU" b="1" dirty="0" smtClean="0">
                <a:latin typeface="+mj-lt"/>
              </a:rPr>
              <a:t>		- nemzetközi pályázatokban</a:t>
            </a:r>
            <a:r>
              <a:rPr lang="hu-HU" dirty="0" smtClean="0">
                <a:latin typeface="+mj-lt"/>
              </a:rPr>
              <a:t> való részvétel ösztönzése és segítése a kistérség 	közoktatási intézményeiben. </a:t>
            </a:r>
          </a:p>
          <a:p>
            <a:pPr marL="274320" indent="-274320" algn="just" fontAlgn="auto">
              <a:spcAft>
                <a:spcPts val="0"/>
              </a:spcAft>
              <a:buClr>
                <a:schemeClr val="accent3"/>
              </a:buClr>
              <a:buFont typeface="Wingdings 2"/>
              <a:buNone/>
              <a:defRPr/>
            </a:pPr>
            <a:r>
              <a:rPr lang="hu-HU" dirty="0" smtClean="0">
                <a:latin typeface="+mj-lt"/>
              </a:rPr>
              <a:t>		- Az </a:t>
            </a:r>
            <a:r>
              <a:rPr lang="hu-HU" b="1" dirty="0" smtClean="0">
                <a:latin typeface="+mj-lt"/>
              </a:rPr>
              <a:t>informatikai</a:t>
            </a:r>
            <a:r>
              <a:rPr lang="hu-HU" dirty="0" smtClean="0">
                <a:latin typeface="+mj-lt"/>
              </a:rPr>
              <a:t> ismeretekhez kapcsolódó </a:t>
            </a:r>
            <a:r>
              <a:rPr lang="hu-HU" dirty="0" err="1" smtClean="0">
                <a:latin typeface="+mj-lt"/>
              </a:rPr>
              <a:t>innovativitás</a:t>
            </a:r>
            <a:r>
              <a:rPr lang="hu-HU" dirty="0" smtClean="0">
                <a:latin typeface="+mj-lt"/>
              </a:rPr>
              <a:t>.</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26499F42-945F-4E05-BF1C-076991F4BD50}" type="slidenum">
              <a:rPr lang="hu-HU"/>
              <a:pPr>
                <a:defRPr/>
              </a:pPr>
              <a:t>56</a:t>
            </a:fld>
            <a:endParaRPr lang="hu-HU"/>
          </a:p>
        </p:txBody>
      </p:sp>
      <p:sp>
        <p:nvSpPr>
          <p:cNvPr id="5" name="Dátum helye 4"/>
          <p:cNvSpPr>
            <a:spLocks noGrp="1"/>
          </p:cNvSpPr>
          <p:nvPr>
            <p:ph type="dt" sz="quarter" idx="10"/>
          </p:nvPr>
        </p:nvSpPr>
        <p:spPr/>
        <p:txBody>
          <a:bodyPr/>
          <a:lstStyle/>
          <a:p>
            <a:pPr>
              <a:defRPr/>
            </a:pPr>
            <a:fld id="{10809C97-3979-4684-A15C-361A9F58BC40}" type="datetime1">
              <a:rPr lang="hu-HU"/>
              <a:pPr>
                <a:defRPr/>
              </a:pPr>
              <a:t>2012.05.06.</a:t>
            </a:fld>
            <a:endParaRPr lang="hu-HU"/>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ím 1"/>
          <p:cNvSpPr>
            <a:spLocks noGrp="1"/>
          </p:cNvSpPr>
          <p:nvPr>
            <p:ph type="title"/>
          </p:nvPr>
        </p:nvSpPr>
        <p:spPr>
          <a:xfrm>
            <a:off x="468313" y="0"/>
            <a:ext cx="8229600" cy="1143000"/>
          </a:xfrm>
        </p:spPr>
        <p:txBody>
          <a:bodyPr/>
          <a:lstStyle/>
          <a:p>
            <a:pPr algn="ctr"/>
            <a:r>
              <a:rPr lang="hu-HU" sz="3200" b="1" u="sng" smtClean="0"/>
              <a:t>III.4.1. ÉRTÉKELÉS ÉS NYOMON KÖVETÉS</a:t>
            </a:r>
            <a:r>
              <a:rPr lang="hu-HU" sz="3200" b="1" smtClean="0"/>
              <a:t/>
            </a:r>
            <a:br>
              <a:rPr lang="hu-HU" sz="3200" b="1" smtClean="0"/>
            </a:br>
            <a:endParaRPr lang="hu-HU" sz="3200" smtClean="0"/>
          </a:p>
        </p:txBody>
      </p:sp>
      <p:sp>
        <p:nvSpPr>
          <p:cNvPr id="3" name="Tartalom helye 2"/>
          <p:cNvSpPr>
            <a:spLocks noGrp="1"/>
          </p:cNvSpPr>
          <p:nvPr>
            <p:ph idx="1"/>
          </p:nvPr>
        </p:nvSpPr>
        <p:spPr>
          <a:xfrm>
            <a:off x="457200" y="765175"/>
            <a:ext cx="8229600" cy="5759450"/>
          </a:xfrm>
        </p:spPr>
        <p:txBody>
          <a:bodyPr>
            <a:normAutofit fontScale="62500" lnSpcReduction="20000"/>
          </a:bodyPr>
          <a:lstStyle/>
          <a:p>
            <a:pPr marL="274320" indent="-274320" fontAlgn="auto">
              <a:spcAft>
                <a:spcPts val="0"/>
              </a:spcAft>
              <a:buClr>
                <a:schemeClr val="accent3"/>
              </a:buClr>
              <a:buFont typeface="Wingdings 2"/>
              <a:buChar char=""/>
              <a:defRPr/>
            </a:pPr>
            <a:r>
              <a:rPr lang="hu-HU" dirty="0" smtClean="0"/>
              <a:t> </a:t>
            </a:r>
          </a:p>
          <a:p>
            <a:pPr marL="274320" indent="-274320" algn="just" fontAlgn="auto">
              <a:spcAft>
                <a:spcPts val="0"/>
              </a:spcAft>
              <a:buClr>
                <a:schemeClr val="accent3"/>
              </a:buClr>
              <a:buFont typeface="Wingdings 2"/>
              <a:buNone/>
              <a:defRPr/>
            </a:pPr>
            <a:r>
              <a:rPr lang="hu-HU" b="1" dirty="0" smtClean="0">
                <a:latin typeface="+mj-lt"/>
              </a:rPr>
              <a:t>JOGSZABÁLYI HÁTTÉR</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b="1" dirty="0" smtClean="0">
                <a:latin typeface="+mj-lt"/>
              </a:rPr>
              <a:t>- 1993. évi LXXIX. törvény </a:t>
            </a:r>
            <a:r>
              <a:rPr lang="hu-HU" dirty="0" smtClean="0">
                <a:latin typeface="+mj-lt"/>
              </a:rPr>
              <a:t>(továbbiakban: Kt.) </a:t>
            </a:r>
            <a:r>
              <a:rPr lang="hu-HU" b="1" dirty="0" smtClean="0">
                <a:latin typeface="+mj-lt"/>
              </a:rPr>
              <a:t>40.§</a:t>
            </a:r>
            <a:r>
              <a:rPr lang="hu-HU" b="1" dirty="0" err="1" smtClean="0">
                <a:latin typeface="+mj-lt"/>
              </a:rPr>
              <a:t>-a</a:t>
            </a:r>
            <a:r>
              <a:rPr lang="hu-HU" b="1" dirty="0" smtClean="0">
                <a:latin typeface="+mj-lt"/>
              </a:rPr>
              <a:t> </a:t>
            </a:r>
            <a:r>
              <a:rPr lang="hu-HU" dirty="0" smtClean="0">
                <a:latin typeface="+mj-lt"/>
              </a:rPr>
              <a:t>és </a:t>
            </a:r>
            <a:r>
              <a:rPr lang="hu-HU" b="1" dirty="0" smtClean="0">
                <a:latin typeface="+mj-lt"/>
              </a:rPr>
              <a:t>99.§</a:t>
            </a:r>
            <a:r>
              <a:rPr lang="hu-HU" b="1" dirty="0" err="1" smtClean="0">
                <a:latin typeface="+mj-lt"/>
              </a:rPr>
              <a:t>-a</a:t>
            </a:r>
            <a:r>
              <a:rPr lang="hu-HU" b="1" dirty="0" smtClean="0">
                <a:latin typeface="+mj-lt"/>
              </a:rPr>
              <a:t> </a:t>
            </a:r>
            <a:r>
              <a:rPr lang="hu-HU" dirty="0" smtClean="0">
                <a:latin typeface="+mj-lt"/>
              </a:rPr>
              <a:t> (a pedagógiai tevékenység objektívabb megítélése érdekében ír elő többletfeladatokat). </a:t>
            </a:r>
          </a:p>
          <a:p>
            <a:pPr marL="274320" indent="-274320" algn="just" fontAlgn="auto">
              <a:spcAft>
                <a:spcPts val="0"/>
              </a:spcAft>
              <a:buClr>
                <a:schemeClr val="accent3"/>
              </a:buClr>
              <a:buFont typeface="Wingdings 2"/>
              <a:buNone/>
              <a:defRPr/>
            </a:pPr>
            <a:r>
              <a:rPr lang="hu-HU" b="1" dirty="0" smtClean="0">
                <a:latin typeface="+mj-lt"/>
              </a:rPr>
              <a:t>- Kt. 99.§ (4) </a:t>
            </a:r>
            <a:r>
              <a:rPr lang="hu-HU" dirty="0" smtClean="0">
                <a:latin typeface="+mj-lt"/>
              </a:rPr>
              <a:t>- országos mérések a 4., a 6., a 8. és a 10. évfolyamon.</a:t>
            </a:r>
          </a:p>
          <a:p>
            <a:pPr marL="274320" indent="-274320" algn="just" fontAlgn="auto">
              <a:spcAft>
                <a:spcPts val="0"/>
              </a:spcAft>
              <a:buClr>
                <a:schemeClr val="accent3"/>
              </a:buClr>
              <a:buFont typeface="Wingdings 2"/>
              <a:buNone/>
              <a:defRPr/>
            </a:pPr>
            <a:r>
              <a:rPr lang="hu-HU" b="1" dirty="0" smtClean="0">
                <a:latin typeface="+mj-lt"/>
              </a:rPr>
              <a:t>- Kt. 99. § (3) bekezdés </a:t>
            </a:r>
            <a:r>
              <a:rPr lang="hu-HU" dirty="0" smtClean="0">
                <a:latin typeface="+mj-lt"/>
              </a:rPr>
              <a:t>– közreműködő az Oktatási Hivatal. </a:t>
            </a:r>
          </a:p>
          <a:p>
            <a:pPr marL="274320" indent="-274320" algn="just" fontAlgn="auto">
              <a:spcAft>
                <a:spcPts val="0"/>
              </a:spcAft>
              <a:buClr>
                <a:schemeClr val="accent3"/>
              </a:buClr>
              <a:buFont typeface="Wingdings 2"/>
              <a:buNone/>
              <a:defRPr/>
            </a:pPr>
            <a:r>
              <a:rPr lang="hu-HU" dirty="0" smtClean="0">
                <a:latin typeface="+mj-lt"/>
              </a:rPr>
              <a:t>- Kt. 99. § (7) és a 133.§ (5) bekezdés- Hivatal megküldi az eredményeket, és köteles felhívni a fenntartó figyelmét arra, ha az eredmények alapján valamelyik iskolában intézkedés indokolt. A fenntartó köteles felhívni az iskola igazgatóját, hogy készítsen intézkedési tervet. </a:t>
            </a:r>
          </a:p>
          <a:p>
            <a:pPr marL="274320" indent="-274320" algn="just" fontAlgn="auto">
              <a:spcAft>
                <a:spcPts val="0"/>
              </a:spcAft>
              <a:buClr>
                <a:schemeClr val="accent3"/>
              </a:buClr>
              <a:buFont typeface="Wingdings 2"/>
              <a:buNone/>
              <a:defRPr/>
            </a:pPr>
            <a:r>
              <a:rPr lang="hu-HU" dirty="0" smtClean="0">
                <a:latin typeface="+mj-lt"/>
              </a:rPr>
              <a:t>- Kt. 40.§ (11) bekezdés- az intézményi minőségirányítási program végrehajtása során is figyelembe kell venni az országos mérés és értékelés eredményeit, meg kell hozni azokat az intézkedéseket is, amelyek biztosítják, hogy a közoktatási intézmény szakmai célkitűzései és az intézmény működése folyamatosan közeledjenek egymáshoz. A javasolt intézkedések a fenntartó jóváhagyásával válnak érvényessé. </a:t>
            </a:r>
          </a:p>
          <a:p>
            <a:pPr marL="274320" indent="-274320" algn="just" fontAlgn="auto">
              <a:spcAft>
                <a:spcPts val="0"/>
              </a:spcAft>
              <a:buClr>
                <a:schemeClr val="accent3"/>
              </a:buClr>
              <a:buFont typeface="Wingdings 2"/>
              <a:buNone/>
              <a:defRPr/>
            </a:pPr>
            <a:r>
              <a:rPr lang="hu-HU" dirty="0" smtClean="0">
                <a:latin typeface="+mj-lt"/>
              </a:rPr>
              <a:t>- Kt. 99. § (6) és a 133.§ (5) bekezdés- mérések nyilvánosságra hozatala.</a:t>
            </a: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b="1" dirty="0" smtClean="0">
                <a:latin typeface="+mj-lt"/>
              </a:rPr>
              <a:t>Feladat:</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folyamatos belső és külső értékelés (helyi és kistérségi szinten), külső értékelés erősítése</a:t>
            </a:r>
          </a:p>
          <a:p>
            <a:pPr marL="274320" indent="-274320" algn="just" fontAlgn="auto">
              <a:spcAft>
                <a:spcPts val="0"/>
              </a:spcAft>
              <a:buClr>
                <a:schemeClr val="accent3"/>
              </a:buClr>
              <a:buFont typeface="Wingdings 2"/>
              <a:buNone/>
              <a:defRPr/>
            </a:pPr>
            <a:r>
              <a:rPr lang="hu-HU" dirty="0" smtClean="0">
                <a:latin typeface="+mj-lt"/>
              </a:rPr>
              <a:t>-	önkormányzati értékelés- alapelv: iskolai önértékelés és külső értékelés egyensúlyán alapul</a:t>
            </a:r>
          </a:p>
          <a:p>
            <a:pPr marL="274320" indent="-274320" algn="just" fontAlgn="auto">
              <a:spcAft>
                <a:spcPts val="0"/>
              </a:spcAft>
              <a:buClr>
                <a:schemeClr val="accent3"/>
              </a:buClr>
              <a:buFont typeface="Wingdings 2"/>
              <a:buNone/>
              <a:defRPr/>
            </a:pPr>
            <a:endParaRPr lang="hu-HU" dirty="0">
              <a:latin typeface="+mj-lt"/>
            </a:endParaRPr>
          </a:p>
        </p:txBody>
      </p:sp>
      <p:sp>
        <p:nvSpPr>
          <p:cNvPr id="4" name="Dia számának helye 3"/>
          <p:cNvSpPr>
            <a:spLocks noGrp="1"/>
          </p:cNvSpPr>
          <p:nvPr>
            <p:ph type="sldNum" sz="quarter" idx="12"/>
          </p:nvPr>
        </p:nvSpPr>
        <p:spPr/>
        <p:txBody>
          <a:bodyPr/>
          <a:lstStyle/>
          <a:p>
            <a:pPr>
              <a:defRPr/>
            </a:pPr>
            <a:fld id="{1D54C9A6-B46D-492B-B33A-7871A4525F27}" type="slidenum">
              <a:rPr lang="hu-HU"/>
              <a:pPr>
                <a:defRPr/>
              </a:pPr>
              <a:t>57</a:t>
            </a:fld>
            <a:endParaRPr lang="hu-HU"/>
          </a:p>
        </p:txBody>
      </p:sp>
      <p:sp>
        <p:nvSpPr>
          <p:cNvPr id="5" name="Dátum helye 4"/>
          <p:cNvSpPr>
            <a:spLocks noGrp="1"/>
          </p:cNvSpPr>
          <p:nvPr>
            <p:ph type="dt" sz="quarter" idx="10"/>
          </p:nvPr>
        </p:nvSpPr>
        <p:spPr/>
        <p:txBody>
          <a:bodyPr/>
          <a:lstStyle/>
          <a:p>
            <a:pPr>
              <a:defRPr/>
            </a:pPr>
            <a:fld id="{0B2C7C2E-20FA-4AB6-B19B-62758FF20885}" type="datetime1">
              <a:rPr lang="hu-HU"/>
              <a:pPr>
                <a:defRPr/>
              </a:pPr>
              <a:t>2012.05.06.</a:t>
            </a:fld>
            <a:endParaRPr lang="hu-HU"/>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704850"/>
            <a:ext cx="8229600" cy="1500188"/>
          </a:xfrm>
        </p:spPr>
        <p:txBody>
          <a:bodyPr>
            <a:normAutofit fontScale="90000"/>
          </a:bodyPr>
          <a:lstStyle/>
          <a:p>
            <a:pPr algn="ctr" fontAlgn="auto">
              <a:spcAft>
                <a:spcPts val="0"/>
              </a:spcAft>
              <a:defRPr/>
            </a:pPr>
            <a:r>
              <a:rPr lang="hu-HU" sz="3600" b="1" u="sng" dirty="0" smtClean="0"/>
              <a:t>III.4.2. A PEDAGÓGIAI MUNKA MEGÚJÍTÁSÁNAK SZÜKSÉGESSÉGE ÉS LEHETSÉGES IRÁNYAI A KISTÉRSÉG ÓVODÁIBAN ÉS ISKOLÁIBAN</a:t>
            </a:r>
            <a:r>
              <a:rPr lang="hu-HU" b="1" dirty="0" smtClean="0"/>
              <a:t/>
            </a:r>
            <a:br>
              <a:rPr lang="hu-HU" b="1" dirty="0" smtClean="0"/>
            </a:br>
            <a:endParaRPr lang="hu-HU" dirty="0"/>
          </a:p>
        </p:txBody>
      </p:sp>
      <p:sp>
        <p:nvSpPr>
          <p:cNvPr id="3" name="Tartalom helye 2"/>
          <p:cNvSpPr>
            <a:spLocks noGrp="1"/>
          </p:cNvSpPr>
          <p:nvPr>
            <p:ph idx="1"/>
          </p:nvPr>
        </p:nvSpPr>
        <p:spPr>
          <a:xfrm>
            <a:off x="457200" y="1484313"/>
            <a:ext cx="8229600" cy="5040312"/>
          </a:xfrm>
        </p:spPr>
        <p:txBody>
          <a:bodyPr>
            <a:normAutofit fontScale="47500" lnSpcReduction="20000"/>
          </a:bodyPr>
          <a:lstStyle/>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dirty="0" smtClean="0">
                <a:latin typeface="+mj-lt"/>
              </a:rPr>
              <a:t>Alapfeltétele: - közös gondolkodásmód kialakítása.</a:t>
            </a:r>
          </a:p>
          <a:p>
            <a:pPr marL="274320" indent="-274320" algn="just" fontAlgn="auto">
              <a:spcAft>
                <a:spcPts val="0"/>
              </a:spcAft>
              <a:buClr>
                <a:schemeClr val="accent3"/>
              </a:buClr>
              <a:buFont typeface="Wingdings 2"/>
              <a:buNone/>
              <a:defRPr/>
            </a:pPr>
            <a:r>
              <a:rPr lang="hu-HU" b="1" u="sng" dirty="0" smtClean="0">
                <a:latin typeface="+mj-lt"/>
              </a:rPr>
              <a:t>Kistérségi pedagógiai innovációra vonatkozó javaslatok:</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 az integrációs és képesség-kibontakoztató pedagógiai rendszer bevezetése és továbbfejlesztése,</a:t>
            </a:r>
          </a:p>
          <a:p>
            <a:pPr marL="274320" indent="-274320" algn="just" fontAlgn="auto">
              <a:spcAft>
                <a:spcPts val="0"/>
              </a:spcAft>
              <a:buClr>
                <a:schemeClr val="accent3"/>
              </a:buClr>
              <a:buFont typeface="Wingdings 2"/>
              <a:buNone/>
              <a:defRPr/>
            </a:pPr>
            <a:r>
              <a:rPr lang="hu-HU" dirty="0" smtClean="0">
                <a:latin typeface="+mj-lt"/>
              </a:rPr>
              <a:t>	- a kompetenciaalapú oktatás elterjesztése,</a:t>
            </a:r>
          </a:p>
          <a:p>
            <a:pPr marL="274320" indent="-274320" algn="just" fontAlgn="auto">
              <a:spcAft>
                <a:spcPts val="0"/>
              </a:spcAft>
              <a:buClr>
                <a:schemeClr val="accent3"/>
              </a:buClr>
              <a:buFont typeface="Wingdings 2"/>
              <a:buNone/>
              <a:defRPr/>
            </a:pPr>
            <a:r>
              <a:rPr lang="hu-HU" dirty="0" smtClean="0">
                <a:latin typeface="+mj-lt"/>
              </a:rPr>
              <a:t>	- az alapfokú művészetoktatás intézményi felvállalása,</a:t>
            </a:r>
          </a:p>
          <a:p>
            <a:pPr marL="274320" indent="-274320" algn="just" fontAlgn="auto">
              <a:spcAft>
                <a:spcPts val="0"/>
              </a:spcAft>
              <a:buClr>
                <a:schemeClr val="accent3"/>
              </a:buClr>
              <a:buFont typeface="Wingdings 2"/>
              <a:buNone/>
              <a:defRPr/>
            </a:pPr>
            <a:r>
              <a:rPr lang="hu-HU" dirty="0" smtClean="0">
                <a:latin typeface="+mj-lt"/>
              </a:rPr>
              <a:t>	- az idegen nyelv (elsősorban angol) oktatása hatékonyságának növelése,</a:t>
            </a:r>
          </a:p>
          <a:p>
            <a:pPr marL="274320" indent="-274320" algn="just" fontAlgn="auto">
              <a:spcAft>
                <a:spcPts val="0"/>
              </a:spcAft>
              <a:buClr>
                <a:schemeClr val="accent3"/>
              </a:buClr>
              <a:buFont typeface="Wingdings 2"/>
              <a:buNone/>
              <a:defRPr/>
            </a:pPr>
            <a:r>
              <a:rPr lang="hu-HU" dirty="0" smtClean="0">
                <a:latin typeface="+mj-lt"/>
              </a:rPr>
              <a:t>	- az infokommunikációs technikák fejlesztése,</a:t>
            </a:r>
          </a:p>
          <a:p>
            <a:pPr marL="274320" indent="-274320" algn="just" fontAlgn="auto">
              <a:spcAft>
                <a:spcPts val="0"/>
              </a:spcAft>
              <a:buClr>
                <a:schemeClr val="accent3"/>
              </a:buClr>
              <a:buFont typeface="Wingdings 2"/>
              <a:buNone/>
              <a:defRPr/>
            </a:pPr>
            <a:r>
              <a:rPr lang="hu-HU" dirty="0" smtClean="0">
                <a:latin typeface="+mj-lt"/>
              </a:rPr>
              <a:t>	- a testnevelés, sport kiemelt kezelése.</a:t>
            </a:r>
          </a:p>
          <a:p>
            <a:pPr marL="274320" indent="-274320" algn="just" fontAlgn="auto">
              <a:spcAft>
                <a:spcPts val="0"/>
              </a:spcAft>
              <a:buClr>
                <a:schemeClr val="accent3"/>
              </a:buClr>
              <a:buFont typeface="Wingdings 2"/>
              <a:buNone/>
              <a:defRPr/>
            </a:pPr>
            <a:r>
              <a:rPr lang="hu-HU" b="1" u="sng" dirty="0" smtClean="0">
                <a:latin typeface="+mj-lt"/>
              </a:rPr>
              <a:t>A megújulás területei:</a:t>
            </a:r>
            <a:endParaRPr lang="hu-HU" b="1" dirty="0" smtClean="0">
              <a:latin typeface="+mj-lt"/>
            </a:endParaRPr>
          </a:p>
          <a:p>
            <a:pPr marL="274320" indent="-274320" algn="just" fontAlgn="auto">
              <a:spcAft>
                <a:spcPts val="0"/>
              </a:spcAft>
              <a:buClr>
                <a:schemeClr val="accent3"/>
              </a:buClr>
              <a:buFont typeface="Wingdings 2"/>
              <a:buNone/>
              <a:defRPr/>
            </a:pPr>
            <a:r>
              <a:rPr lang="hu-HU" b="1" dirty="0" smtClean="0">
                <a:latin typeface="+mj-lt"/>
              </a:rPr>
              <a:t> </a:t>
            </a:r>
            <a:endParaRPr lang="hu-HU" dirty="0" smtClean="0">
              <a:latin typeface="+mj-lt"/>
            </a:endParaRPr>
          </a:p>
          <a:p>
            <a:pPr marL="274320" indent="-274320" algn="just" fontAlgn="auto">
              <a:spcAft>
                <a:spcPts val="0"/>
              </a:spcAft>
              <a:buClr>
                <a:schemeClr val="accent3"/>
              </a:buClr>
              <a:buFont typeface="Wingdings 2"/>
              <a:buNone/>
              <a:defRPr/>
            </a:pPr>
            <a:r>
              <a:rPr lang="hu-HU" b="1" dirty="0" smtClean="0">
                <a:latin typeface="+mj-lt"/>
              </a:rPr>
              <a:t>1; A pedagógiai szakmai munka megújítása.</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A, képes legyen felkészíteni az </a:t>
            </a:r>
            <a:r>
              <a:rPr lang="hu-HU" b="1" dirty="0" smtClean="0">
                <a:latin typeface="+mj-lt"/>
              </a:rPr>
              <a:t>egész életen át tartó tanulásra</a:t>
            </a:r>
            <a:r>
              <a:rPr lang="hu-HU" dirty="0" smtClean="0">
                <a:latin typeface="+mj-lt"/>
              </a:rPr>
              <a:t>,</a:t>
            </a:r>
          </a:p>
          <a:p>
            <a:pPr marL="274320" indent="-274320" algn="just" fontAlgn="auto">
              <a:spcAft>
                <a:spcPts val="0"/>
              </a:spcAft>
              <a:buClr>
                <a:schemeClr val="accent3"/>
              </a:buClr>
              <a:buFont typeface="Wingdings 2"/>
              <a:buNone/>
              <a:defRPr/>
            </a:pPr>
            <a:r>
              <a:rPr lang="hu-HU" b="1" dirty="0" smtClean="0">
                <a:latin typeface="+mj-lt"/>
              </a:rPr>
              <a:t>	B, biztosítsa az esélyegyenlőséget</a:t>
            </a:r>
            <a:r>
              <a:rPr lang="hu-HU" dirty="0" smtClean="0">
                <a:latin typeface="+mj-lt"/>
              </a:rPr>
              <a:t>,</a:t>
            </a:r>
          </a:p>
          <a:p>
            <a:pPr marL="274320" indent="-274320" algn="just" fontAlgn="auto">
              <a:spcAft>
                <a:spcPts val="0"/>
              </a:spcAft>
              <a:buClr>
                <a:schemeClr val="accent3"/>
              </a:buClr>
              <a:buFont typeface="Wingdings 2"/>
              <a:buNone/>
              <a:defRPr/>
            </a:pPr>
            <a:r>
              <a:rPr lang="hu-HU" dirty="0" smtClean="0">
                <a:latin typeface="+mj-lt"/>
              </a:rPr>
              <a:t>	C, az </a:t>
            </a:r>
            <a:r>
              <a:rPr lang="hu-HU" b="1" dirty="0" smtClean="0">
                <a:latin typeface="+mj-lt"/>
              </a:rPr>
              <a:t>Óvodai (bölcsődei) Nevelés és a Nemzeti Alaptanterv</a:t>
            </a:r>
            <a:r>
              <a:rPr lang="hu-HU" dirty="0" smtClean="0">
                <a:latin typeface="+mj-lt"/>
              </a:rPr>
              <a:t> céljainak és feladatainak megfelelő magas szintű pedagógiai munkát végezzen, </a:t>
            </a:r>
          </a:p>
          <a:p>
            <a:pPr marL="274320" indent="-274320" algn="just" fontAlgn="auto">
              <a:spcAft>
                <a:spcPts val="0"/>
              </a:spcAft>
              <a:buClr>
                <a:schemeClr val="accent3"/>
              </a:buClr>
              <a:buFont typeface="Wingdings 2"/>
              <a:buNone/>
              <a:defRPr/>
            </a:pPr>
            <a:r>
              <a:rPr lang="hu-HU" dirty="0" smtClean="0">
                <a:latin typeface="+mj-lt"/>
              </a:rPr>
              <a:t>	D, alkalmazzon </a:t>
            </a:r>
            <a:r>
              <a:rPr lang="hu-HU" b="1" dirty="0" smtClean="0">
                <a:latin typeface="+mj-lt"/>
              </a:rPr>
              <a:t>egységes</a:t>
            </a:r>
            <a:r>
              <a:rPr lang="hu-HU" dirty="0" smtClean="0">
                <a:latin typeface="+mj-lt"/>
              </a:rPr>
              <a:t>, minden területre kiterjedő </a:t>
            </a:r>
            <a:r>
              <a:rPr lang="hu-HU" b="1" dirty="0" smtClean="0">
                <a:latin typeface="+mj-lt"/>
              </a:rPr>
              <a:t>értékelési rendszert.</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b="1" dirty="0" smtClean="0">
                <a:latin typeface="+mj-lt"/>
              </a:rPr>
              <a:t>2; Kistérségi feladatellátás és együttműködés megerősítése.</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A, </a:t>
            </a:r>
            <a:r>
              <a:rPr lang="hu-HU" dirty="0" err="1" smtClean="0">
                <a:latin typeface="+mj-lt"/>
              </a:rPr>
              <a:t>a</a:t>
            </a:r>
            <a:r>
              <a:rPr lang="hu-HU" dirty="0" smtClean="0">
                <a:latin typeface="+mj-lt"/>
              </a:rPr>
              <a:t> kistelepülések önkormányzatainak intézmény-fenntartási </a:t>
            </a:r>
            <a:r>
              <a:rPr lang="hu-HU" b="1" dirty="0" smtClean="0">
                <a:latin typeface="+mj-lt"/>
              </a:rPr>
              <a:t>költségei csökkenjenek</a:t>
            </a:r>
            <a:r>
              <a:rPr lang="hu-HU" dirty="0" smtClean="0">
                <a:latin typeface="+mj-lt"/>
              </a:rPr>
              <a:t>,</a:t>
            </a:r>
          </a:p>
          <a:p>
            <a:pPr marL="274320" indent="-274320" algn="just" fontAlgn="auto">
              <a:spcAft>
                <a:spcPts val="0"/>
              </a:spcAft>
              <a:buClr>
                <a:schemeClr val="accent3"/>
              </a:buClr>
              <a:buFont typeface="Wingdings 2"/>
              <a:buNone/>
              <a:defRPr/>
            </a:pPr>
            <a:r>
              <a:rPr lang="hu-HU" dirty="0" smtClean="0">
                <a:latin typeface="+mj-lt"/>
              </a:rPr>
              <a:t>	B, A kistelepülések gyermeklétszám csökkenése ne idézze elő a </a:t>
            </a:r>
            <a:r>
              <a:rPr lang="hu-HU" b="1" dirty="0" smtClean="0">
                <a:latin typeface="+mj-lt"/>
              </a:rPr>
              <a:t>kisiskolák bezárását,</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C, a kistelepülések gyermekei </a:t>
            </a:r>
            <a:r>
              <a:rPr lang="hu-HU" b="1" dirty="0" smtClean="0">
                <a:latin typeface="+mj-lt"/>
              </a:rPr>
              <a:t>megfelelő színvonalú</a:t>
            </a:r>
            <a:r>
              <a:rPr lang="hu-HU" dirty="0" smtClean="0">
                <a:latin typeface="+mj-lt"/>
              </a:rPr>
              <a:t> ellátásban részesüljenek.</a:t>
            </a:r>
          </a:p>
          <a:p>
            <a:pPr marL="274320" indent="-274320" algn="just" fontAlgn="auto">
              <a:spcAft>
                <a:spcPts val="0"/>
              </a:spcAft>
              <a:buClr>
                <a:schemeClr val="accent3"/>
              </a:buClr>
              <a:buFont typeface="Wingdings 2"/>
              <a:buNone/>
              <a:defRPr/>
            </a:pPr>
            <a:r>
              <a:rPr lang="hu-HU" b="1" i="1" dirty="0" smtClean="0">
                <a:latin typeface="+mj-lt"/>
              </a:rPr>
              <a:t> </a:t>
            </a:r>
            <a:endParaRPr lang="hu-HU" dirty="0" smtClean="0">
              <a:latin typeface="+mj-lt"/>
            </a:endParaRPr>
          </a:p>
          <a:p>
            <a:pPr marL="274320" indent="-274320" algn="just" fontAlgn="auto">
              <a:spcAft>
                <a:spcPts val="0"/>
              </a:spcAft>
              <a:buClr>
                <a:schemeClr val="accent3"/>
              </a:buClr>
              <a:buFont typeface="Wingdings 2"/>
              <a:buNone/>
              <a:defRPr/>
            </a:pPr>
            <a:r>
              <a:rPr lang="hu-HU" b="1" i="1" dirty="0" smtClean="0">
                <a:latin typeface="+mj-lt"/>
              </a:rPr>
              <a:t> </a:t>
            </a:r>
            <a:endParaRPr lang="hu-HU" dirty="0" smtClean="0">
              <a:latin typeface="+mj-lt"/>
            </a:endParaRPr>
          </a:p>
          <a:p>
            <a:pPr marL="274320" indent="-274320" algn="just" fontAlgn="auto">
              <a:spcAft>
                <a:spcPts val="0"/>
              </a:spcAft>
              <a:buClr>
                <a:schemeClr val="accent3"/>
              </a:buClr>
              <a:buFont typeface="Wingdings 2"/>
              <a:buNone/>
              <a:defRPr/>
            </a:pPr>
            <a:r>
              <a:rPr lang="hu-HU" b="1" dirty="0" smtClean="0">
                <a:latin typeface="+mj-lt"/>
              </a:rPr>
              <a:t>3;</a:t>
            </a:r>
            <a:r>
              <a:rPr lang="hu-HU" b="1" i="1" dirty="0" smtClean="0">
                <a:latin typeface="+mj-lt"/>
              </a:rPr>
              <a:t> </a:t>
            </a:r>
            <a:r>
              <a:rPr lang="hu-HU" b="1" dirty="0" smtClean="0">
                <a:latin typeface="+mj-lt"/>
              </a:rPr>
              <a:t>Tudatos humánerőforrás tervezés és fejlesztés:</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A, </a:t>
            </a:r>
            <a:r>
              <a:rPr lang="hu-HU" dirty="0" err="1" smtClean="0">
                <a:latin typeface="+mj-lt"/>
              </a:rPr>
              <a:t>a</a:t>
            </a:r>
            <a:r>
              <a:rPr lang="hu-HU" dirty="0" smtClean="0">
                <a:latin typeface="+mj-lt"/>
              </a:rPr>
              <a:t> kistérség valamennyi oktatási intézményében </a:t>
            </a:r>
            <a:r>
              <a:rPr lang="hu-HU" b="1" dirty="0" smtClean="0">
                <a:latin typeface="+mj-lt"/>
              </a:rPr>
              <a:t>biztosított legyen a szakos ellátottság</a:t>
            </a:r>
            <a:r>
              <a:rPr lang="hu-HU" dirty="0" smtClean="0">
                <a:latin typeface="+mj-lt"/>
              </a:rPr>
              <a:t>,</a:t>
            </a:r>
          </a:p>
          <a:p>
            <a:pPr marL="274320" indent="-274320" algn="just" fontAlgn="auto">
              <a:spcAft>
                <a:spcPts val="0"/>
              </a:spcAft>
              <a:buClr>
                <a:schemeClr val="accent3"/>
              </a:buClr>
              <a:buFont typeface="Wingdings 2"/>
              <a:buNone/>
              <a:defRPr/>
            </a:pPr>
            <a:r>
              <a:rPr lang="hu-HU" b="1" dirty="0" smtClean="0">
                <a:latin typeface="+mj-lt"/>
              </a:rPr>
              <a:t>	B, megfelelő szakmai munka</a:t>
            </a:r>
            <a:r>
              <a:rPr lang="hu-HU" dirty="0" smtClean="0">
                <a:latin typeface="+mj-lt"/>
              </a:rPr>
              <a:t> biztosítása.</a:t>
            </a:r>
          </a:p>
          <a:p>
            <a:pPr marL="274320" indent="-274320" algn="just" fontAlgn="auto">
              <a:spcAft>
                <a:spcPts val="0"/>
              </a:spcAft>
              <a:buClr>
                <a:schemeClr val="accent3"/>
              </a:buClr>
              <a:buFont typeface="Wingdings 2"/>
              <a:buNone/>
              <a:defRPr/>
            </a:pPr>
            <a:endParaRPr lang="hu-HU" dirty="0">
              <a:latin typeface="+mj-lt"/>
            </a:endParaRPr>
          </a:p>
        </p:txBody>
      </p:sp>
      <p:sp>
        <p:nvSpPr>
          <p:cNvPr id="4" name="Dia számának helye 3"/>
          <p:cNvSpPr>
            <a:spLocks noGrp="1"/>
          </p:cNvSpPr>
          <p:nvPr>
            <p:ph type="sldNum" sz="quarter" idx="12"/>
          </p:nvPr>
        </p:nvSpPr>
        <p:spPr/>
        <p:txBody>
          <a:bodyPr/>
          <a:lstStyle/>
          <a:p>
            <a:pPr>
              <a:defRPr/>
            </a:pPr>
            <a:fld id="{271047B3-FA5F-402D-8249-C2D6E6DC2E0E}" type="slidenum">
              <a:rPr lang="hu-HU"/>
              <a:pPr>
                <a:defRPr/>
              </a:pPr>
              <a:t>58</a:t>
            </a:fld>
            <a:endParaRPr lang="hu-HU"/>
          </a:p>
        </p:txBody>
      </p:sp>
      <p:sp>
        <p:nvSpPr>
          <p:cNvPr id="5" name="Dátum helye 4"/>
          <p:cNvSpPr>
            <a:spLocks noGrp="1"/>
          </p:cNvSpPr>
          <p:nvPr>
            <p:ph type="dt" sz="quarter" idx="10"/>
          </p:nvPr>
        </p:nvSpPr>
        <p:spPr/>
        <p:txBody>
          <a:bodyPr/>
          <a:lstStyle/>
          <a:p>
            <a:pPr>
              <a:defRPr/>
            </a:pPr>
            <a:fld id="{805329FC-5D07-4080-8031-82AD05EF4A55}" type="datetime1">
              <a:rPr lang="hu-HU"/>
              <a:pPr>
                <a:defRPr/>
              </a:pPr>
              <a:t>2012.05.06.</a:t>
            </a:fld>
            <a:endParaRPr lang="hu-HU"/>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188913"/>
            <a:ext cx="8229600" cy="1143000"/>
          </a:xfrm>
        </p:spPr>
        <p:txBody>
          <a:bodyPr>
            <a:normAutofit fontScale="90000"/>
          </a:bodyPr>
          <a:lstStyle/>
          <a:p>
            <a:pPr algn="ctr" fontAlgn="auto">
              <a:spcAft>
                <a:spcPts val="0"/>
              </a:spcAft>
              <a:defRPr/>
            </a:pPr>
            <a:r>
              <a:rPr lang="hu-HU" sz="3600" b="1" u="sng" dirty="0" smtClean="0"/>
              <a:t>III.4.3. PEDAGÓGIAI SZAKMAI SZOLGÁLTATÁS</a:t>
            </a:r>
            <a:r>
              <a:rPr lang="hu-HU" sz="6000" b="1" dirty="0" smtClean="0"/>
              <a:t/>
            </a:r>
            <a:br>
              <a:rPr lang="hu-HU" sz="6000" b="1" dirty="0" smtClean="0"/>
            </a:br>
            <a:endParaRPr lang="hu-HU" dirty="0"/>
          </a:p>
        </p:txBody>
      </p:sp>
      <p:sp>
        <p:nvSpPr>
          <p:cNvPr id="3" name="Tartalom helye 2"/>
          <p:cNvSpPr>
            <a:spLocks noGrp="1"/>
          </p:cNvSpPr>
          <p:nvPr>
            <p:ph idx="1"/>
          </p:nvPr>
        </p:nvSpPr>
        <p:spPr>
          <a:xfrm>
            <a:off x="457200" y="765175"/>
            <a:ext cx="8229600" cy="5559425"/>
          </a:xfrm>
        </p:spPr>
        <p:txBody>
          <a:bodyPr>
            <a:normAutofit fontScale="47500" lnSpcReduction="20000"/>
          </a:bodyPr>
          <a:lstStyle/>
          <a:p>
            <a:pPr marL="274320" indent="-274320" algn="just" fontAlgn="auto">
              <a:spcAft>
                <a:spcPts val="0"/>
              </a:spcAft>
              <a:buClr>
                <a:schemeClr val="accent3"/>
              </a:buClr>
              <a:buFont typeface="Wingdings 2"/>
              <a:buNone/>
              <a:defRPr/>
            </a:pPr>
            <a:r>
              <a:rPr lang="hu-HU" sz="2900" b="1" u="sng" dirty="0" smtClean="0">
                <a:latin typeface="+mj-lt"/>
              </a:rPr>
              <a:t>III.4.3. PEDAGÓGIAI SZAKMAI SZOLGÁLTATÁS</a:t>
            </a:r>
            <a:endParaRPr lang="hu-HU" sz="2900" b="1" dirty="0" smtClean="0">
              <a:latin typeface="+mj-lt"/>
            </a:endParaRPr>
          </a:p>
          <a:p>
            <a:pPr marL="274320" indent="-274320" algn="just" fontAlgn="auto">
              <a:spcAft>
                <a:spcPts val="0"/>
              </a:spcAft>
              <a:buClr>
                <a:schemeClr val="accent3"/>
              </a:buClr>
              <a:buFont typeface="Wingdings 2"/>
              <a:buNone/>
              <a:defRPr/>
            </a:pPr>
            <a:r>
              <a:rPr lang="hu-HU" sz="2900" b="1" dirty="0" smtClean="0">
                <a:latin typeface="+mj-lt"/>
              </a:rPr>
              <a:t> </a:t>
            </a:r>
            <a:endParaRPr lang="hu-HU" sz="2900" dirty="0" smtClean="0">
              <a:latin typeface="+mj-lt"/>
            </a:endParaRPr>
          </a:p>
          <a:p>
            <a:pPr marL="274320" indent="-274320" algn="just" fontAlgn="auto">
              <a:spcAft>
                <a:spcPts val="0"/>
              </a:spcAft>
              <a:buClr>
                <a:schemeClr val="accent3"/>
              </a:buClr>
              <a:buFont typeface="Wingdings 2"/>
              <a:buNone/>
              <a:defRPr/>
            </a:pPr>
            <a:r>
              <a:rPr lang="hu-HU" sz="2900" dirty="0" smtClean="0">
                <a:latin typeface="+mj-lt"/>
              </a:rPr>
              <a:t>- Az intézmények illetve a fenntartók </a:t>
            </a:r>
            <a:r>
              <a:rPr lang="hu-HU" sz="2900" b="1" dirty="0" smtClean="0">
                <a:latin typeface="+mj-lt"/>
              </a:rPr>
              <a:t>fizetség ellenében</a:t>
            </a:r>
            <a:r>
              <a:rPr lang="hu-HU" sz="2900" dirty="0" smtClean="0">
                <a:latin typeface="+mj-lt"/>
              </a:rPr>
              <a:t> vehetik igénybe. </a:t>
            </a:r>
          </a:p>
          <a:p>
            <a:pPr marL="274320" indent="-274320" algn="just" fontAlgn="auto">
              <a:spcAft>
                <a:spcPts val="0"/>
              </a:spcAft>
              <a:buClr>
                <a:schemeClr val="accent3"/>
              </a:buClr>
              <a:buFont typeface="Wingdings 2"/>
              <a:buNone/>
              <a:defRPr/>
            </a:pPr>
            <a:r>
              <a:rPr lang="hu-HU" sz="2900" dirty="0" smtClean="0">
                <a:latin typeface="+mj-lt"/>
              </a:rPr>
              <a:t>- Célszerű átgondolni egy TKT fenntartású Pedagógiai Szakmai Szolgáltató Intézet működtetését.</a:t>
            </a:r>
          </a:p>
          <a:p>
            <a:pPr marL="274320" indent="-274320" algn="just" fontAlgn="auto">
              <a:spcAft>
                <a:spcPts val="0"/>
              </a:spcAft>
              <a:buClr>
                <a:schemeClr val="accent3"/>
              </a:buClr>
              <a:buFont typeface="Wingdings 2"/>
              <a:buNone/>
              <a:defRPr/>
            </a:pPr>
            <a:r>
              <a:rPr lang="hu-HU" sz="2900" dirty="0" smtClean="0">
                <a:latin typeface="+mj-lt"/>
              </a:rPr>
              <a:t> </a:t>
            </a:r>
          </a:p>
          <a:p>
            <a:pPr marL="274320" indent="-274320" algn="ctr" fontAlgn="auto">
              <a:spcAft>
                <a:spcPts val="0"/>
              </a:spcAft>
              <a:buClr>
                <a:schemeClr val="accent3"/>
              </a:buClr>
              <a:buFont typeface="Wingdings 2"/>
              <a:buNone/>
              <a:defRPr/>
            </a:pPr>
            <a:r>
              <a:rPr lang="hu-HU" sz="2900" b="1" u="sng" dirty="0" smtClean="0">
                <a:latin typeface="+mj-lt"/>
              </a:rPr>
              <a:t>III.4.4. JAVASLAT A KÖZOKTATÁSI FELADATELLÁTÁS MINŐSÉGIRÁNYÍTÁSÁNAK KIALAKÍTÁSÁRA</a:t>
            </a:r>
            <a:endParaRPr lang="hu-HU" sz="2900" b="1" dirty="0" smtClean="0">
              <a:latin typeface="+mj-lt"/>
            </a:endParaRPr>
          </a:p>
          <a:p>
            <a:pPr marL="274320" indent="-274320" fontAlgn="auto">
              <a:spcAft>
                <a:spcPts val="0"/>
              </a:spcAft>
              <a:buClr>
                <a:schemeClr val="accent3"/>
              </a:buClr>
              <a:buFont typeface="Wingdings 2"/>
              <a:buNone/>
              <a:defRPr/>
            </a:pPr>
            <a:r>
              <a:rPr lang="hu-HU" sz="2900" b="1" u="sng" dirty="0" smtClean="0">
                <a:latin typeface="+mj-lt"/>
              </a:rPr>
              <a:t>Alapelvei</a:t>
            </a:r>
            <a:endParaRPr lang="hu-HU" sz="2900" b="1" dirty="0" smtClean="0">
              <a:latin typeface="+mj-lt"/>
            </a:endParaRPr>
          </a:p>
          <a:p>
            <a:pPr marL="274320" indent="-274320" algn="just" fontAlgn="auto">
              <a:spcAft>
                <a:spcPts val="0"/>
              </a:spcAft>
              <a:buClr>
                <a:schemeClr val="accent3"/>
              </a:buClr>
              <a:buFont typeface="Wingdings 2"/>
              <a:buNone/>
              <a:defRPr/>
            </a:pPr>
            <a:r>
              <a:rPr lang="hu-HU" sz="2900" b="1" dirty="0" smtClean="0">
                <a:latin typeface="+mj-lt"/>
              </a:rPr>
              <a:t>1, átlátható minőségértékelési rendszer</a:t>
            </a:r>
            <a:r>
              <a:rPr lang="hu-HU" sz="2900" dirty="0" smtClean="0">
                <a:latin typeface="+mj-lt"/>
              </a:rPr>
              <a:t> létrehozása,</a:t>
            </a:r>
          </a:p>
          <a:p>
            <a:pPr marL="274320" indent="-274320" algn="just" fontAlgn="auto">
              <a:spcAft>
                <a:spcPts val="0"/>
              </a:spcAft>
              <a:buClr>
                <a:schemeClr val="accent3"/>
              </a:buClr>
              <a:buFont typeface="Wingdings 2"/>
              <a:buNone/>
              <a:defRPr/>
            </a:pPr>
            <a:r>
              <a:rPr lang="hu-HU" sz="2900" b="1" dirty="0" smtClean="0">
                <a:latin typeface="+mj-lt"/>
              </a:rPr>
              <a:t>2, érdekeltek,</a:t>
            </a:r>
            <a:r>
              <a:rPr lang="hu-HU" sz="2900" dirty="0" smtClean="0">
                <a:latin typeface="+mj-lt"/>
              </a:rPr>
              <a:t> (tanárok, tanulók, vezetők, szülők és partnerek) bekapcsolódása az iskolák külső és belső értékelésébe.</a:t>
            </a:r>
          </a:p>
          <a:p>
            <a:pPr marL="274320" indent="-274320" algn="just" fontAlgn="auto">
              <a:spcAft>
                <a:spcPts val="0"/>
              </a:spcAft>
              <a:buClr>
                <a:schemeClr val="accent3"/>
              </a:buClr>
              <a:buFont typeface="Wingdings 2"/>
              <a:buNone/>
              <a:defRPr/>
            </a:pPr>
            <a:r>
              <a:rPr lang="hu-HU" sz="2900" b="1" dirty="0" smtClean="0">
                <a:latin typeface="+mj-lt"/>
              </a:rPr>
              <a:t>3, segítő minőségbiztosítási csoportot</a:t>
            </a:r>
            <a:r>
              <a:rPr lang="hu-HU" sz="2900" dirty="0" smtClean="0">
                <a:latin typeface="+mj-lt"/>
              </a:rPr>
              <a:t>,</a:t>
            </a:r>
          </a:p>
          <a:p>
            <a:pPr marL="274320" indent="-274320" algn="just" fontAlgn="auto">
              <a:spcAft>
                <a:spcPts val="0"/>
              </a:spcAft>
              <a:buClr>
                <a:schemeClr val="accent3"/>
              </a:buClr>
              <a:buFont typeface="Wingdings 2"/>
              <a:buNone/>
              <a:defRPr/>
            </a:pPr>
            <a:r>
              <a:rPr lang="hu-HU" sz="2900" b="1" dirty="0" smtClean="0">
                <a:latin typeface="+mj-lt"/>
              </a:rPr>
              <a:t>4, egymástól való tanulási képességének</a:t>
            </a:r>
            <a:r>
              <a:rPr lang="hu-HU" sz="2900" dirty="0" smtClean="0">
                <a:latin typeface="+mj-lt"/>
              </a:rPr>
              <a:t> kialakítása, menedzselése.</a:t>
            </a:r>
          </a:p>
          <a:p>
            <a:pPr marL="274320" indent="-274320" algn="just" fontAlgn="auto">
              <a:spcAft>
                <a:spcPts val="0"/>
              </a:spcAft>
              <a:buClr>
                <a:schemeClr val="accent3"/>
              </a:buClr>
              <a:buFont typeface="Wingdings 2"/>
              <a:buNone/>
              <a:defRPr/>
            </a:pPr>
            <a:r>
              <a:rPr lang="hu-HU" sz="2900" b="1" u="sng" dirty="0" smtClean="0">
                <a:latin typeface="+mj-lt"/>
              </a:rPr>
              <a:t>Kistérségi szinten vagy szervezésben ellátandó feladatok:</a:t>
            </a:r>
            <a:endParaRPr lang="hu-HU" sz="2900" b="1" dirty="0" smtClean="0">
              <a:latin typeface="+mj-lt"/>
            </a:endParaRPr>
          </a:p>
          <a:p>
            <a:pPr lvl="2" indent="-246888" algn="just" fontAlgn="auto">
              <a:spcAft>
                <a:spcPts val="0"/>
              </a:spcAft>
              <a:buFont typeface="Wingdings 2"/>
              <a:buNone/>
              <a:defRPr/>
            </a:pPr>
            <a:r>
              <a:rPr lang="hu-HU" sz="2900" dirty="0" smtClean="0">
                <a:latin typeface="+mj-lt"/>
              </a:rPr>
              <a:t>1. tervezés (működési, fejlesztési és intézkedési tervek),</a:t>
            </a:r>
          </a:p>
          <a:p>
            <a:pPr lvl="2" indent="-246888" algn="just" fontAlgn="auto">
              <a:spcAft>
                <a:spcPts val="0"/>
              </a:spcAft>
              <a:buFont typeface="Wingdings 2"/>
              <a:buNone/>
              <a:defRPr/>
            </a:pPr>
            <a:r>
              <a:rPr lang="hu-HU" sz="2900" dirty="0" smtClean="0">
                <a:latin typeface="+mj-lt"/>
              </a:rPr>
              <a:t>2. kistérségi minőségi irányítási program kidolgozása,</a:t>
            </a:r>
          </a:p>
          <a:p>
            <a:pPr lvl="2" indent="-246888" algn="just" fontAlgn="auto">
              <a:spcAft>
                <a:spcPts val="0"/>
              </a:spcAft>
              <a:buFont typeface="Wingdings 2"/>
              <a:buNone/>
              <a:defRPr/>
            </a:pPr>
            <a:r>
              <a:rPr lang="hu-HU" sz="2900" dirty="0" smtClean="0">
                <a:latin typeface="+mj-lt"/>
              </a:rPr>
              <a:t>3. közoktatási szolgáltatások minőségének biztosítása (mérés – értékelés – visszacsatolás – intézkedés),</a:t>
            </a:r>
          </a:p>
          <a:p>
            <a:pPr lvl="2" indent="-246888" algn="just" fontAlgn="auto">
              <a:spcAft>
                <a:spcPts val="0"/>
              </a:spcAft>
              <a:buFont typeface="Wingdings 2"/>
              <a:buNone/>
              <a:defRPr/>
            </a:pPr>
            <a:r>
              <a:rPr lang="hu-HU" sz="2900" dirty="0" smtClean="0">
                <a:latin typeface="+mj-lt"/>
              </a:rPr>
              <a:t>4. pedagógiai programok összehangolása,</a:t>
            </a:r>
          </a:p>
          <a:p>
            <a:pPr lvl="2" indent="-246888" algn="just" fontAlgn="auto">
              <a:spcAft>
                <a:spcPts val="0"/>
              </a:spcAft>
              <a:buFont typeface="Wingdings 2"/>
              <a:buNone/>
              <a:defRPr/>
            </a:pPr>
            <a:r>
              <a:rPr lang="hu-HU" sz="2900" dirty="0" smtClean="0">
                <a:latin typeface="+mj-lt"/>
              </a:rPr>
              <a:t>5. szakmai munkaközösségek létrehozása kisebbségi szinten,</a:t>
            </a:r>
          </a:p>
          <a:p>
            <a:pPr lvl="2" indent="-246888" algn="just" fontAlgn="auto">
              <a:spcAft>
                <a:spcPts val="0"/>
              </a:spcAft>
              <a:buFont typeface="Wingdings 2"/>
              <a:buNone/>
              <a:defRPr/>
            </a:pPr>
            <a:r>
              <a:rPr lang="hu-HU" sz="2900" dirty="0" smtClean="0">
                <a:latin typeface="+mj-lt"/>
              </a:rPr>
              <a:t>6. szak- és szakmai szolgált. igénybevételének koordinálása,</a:t>
            </a:r>
          </a:p>
          <a:p>
            <a:pPr lvl="2" indent="-246888" algn="just" fontAlgn="auto">
              <a:spcAft>
                <a:spcPts val="0"/>
              </a:spcAft>
              <a:buFont typeface="Wingdings 2"/>
              <a:buNone/>
              <a:defRPr/>
            </a:pPr>
            <a:r>
              <a:rPr lang="hu-HU" sz="2900" dirty="0" smtClean="0">
                <a:latin typeface="+mj-lt"/>
              </a:rPr>
              <a:t>7. eszközhasználat koordinálása,</a:t>
            </a:r>
          </a:p>
          <a:p>
            <a:pPr lvl="2" indent="-246888" algn="just" fontAlgn="auto">
              <a:spcAft>
                <a:spcPts val="0"/>
              </a:spcAft>
              <a:buFont typeface="Wingdings 2"/>
              <a:buNone/>
              <a:defRPr/>
            </a:pPr>
            <a:r>
              <a:rPr lang="hu-HU" sz="2900" dirty="0" smtClean="0">
                <a:latin typeface="+mj-lt"/>
              </a:rPr>
              <a:t>8. szakos ellátás biztosítása (utazó pedagógus),</a:t>
            </a:r>
          </a:p>
          <a:p>
            <a:pPr lvl="2" indent="-246888" algn="just" fontAlgn="auto">
              <a:spcAft>
                <a:spcPts val="0"/>
              </a:spcAft>
              <a:buFont typeface="Wingdings 2"/>
              <a:buNone/>
              <a:defRPr/>
            </a:pPr>
            <a:r>
              <a:rPr lang="hu-HU" sz="2900" dirty="0" smtClean="0">
                <a:latin typeface="+mj-lt"/>
              </a:rPr>
              <a:t>9. kistérségi versenyek lebonyolítása,</a:t>
            </a:r>
          </a:p>
          <a:p>
            <a:pPr lvl="2" indent="-246888" algn="just" fontAlgn="auto">
              <a:spcAft>
                <a:spcPts val="0"/>
              </a:spcAft>
              <a:buFont typeface="Wingdings 2"/>
              <a:buNone/>
              <a:defRPr/>
            </a:pPr>
            <a:r>
              <a:rPr lang="hu-HU" sz="2900" dirty="0" smtClean="0">
                <a:latin typeface="+mj-lt"/>
              </a:rPr>
              <a:t>10. kistérségi információs rendszer megszervezése.</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9A2DBEFC-F26B-4751-A6C6-36F1E482E456}" type="slidenum">
              <a:rPr lang="hu-HU"/>
              <a:pPr>
                <a:defRPr/>
              </a:pPr>
              <a:t>59</a:t>
            </a:fld>
            <a:endParaRPr lang="hu-HU"/>
          </a:p>
        </p:txBody>
      </p:sp>
      <p:sp>
        <p:nvSpPr>
          <p:cNvPr id="5" name="Dátum helye 4"/>
          <p:cNvSpPr>
            <a:spLocks noGrp="1"/>
          </p:cNvSpPr>
          <p:nvPr>
            <p:ph type="dt" sz="quarter" idx="10"/>
          </p:nvPr>
        </p:nvSpPr>
        <p:spPr/>
        <p:txBody>
          <a:bodyPr/>
          <a:lstStyle/>
          <a:p>
            <a:pPr>
              <a:defRPr/>
            </a:pPr>
            <a:fld id="{596E3D12-E060-4B86-B26C-AB413952B2EB}" type="datetime1">
              <a:rPr lang="hu-HU"/>
              <a:pPr>
                <a:defRPr/>
              </a:pPr>
              <a:t>2012.05.06.</a:t>
            </a:fld>
            <a:endParaRPr lang="hu-H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260350"/>
            <a:ext cx="8229600" cy="6064250"/>
          </a:xfrm>
        </p:spPr>
        <p:txBody>
          <a:bodyPr>
            <a:normAutofit fontScale="85000" lnSpcReduction="20000"/>
          </a:bodyPr>
          <a:lstStyle/>
          <a:p>
            <a:pPr marL="274320" indent="-274320" algn="just" fontAlgn="auto">
              <a:spcAft>
                <a:spcPts val="0"/>
              </a:spcAft>
              <a:buClr>
                <a:schemeClr val="accent3"/>
              </a:buClr>
              <a:buFont typeface="Wingdings 2"/>
              <a:buNone/>
              <a:defRPr/>
            </a:pPr>
            <a:r>
              <a:rPr lang="hu-HU" b="1" dirty="0" smtClean="0">
                <a:latin typeface="+mj-lt"/>
              </a:rPr>
              <a:t>2./ A Magyar Köztársaság 2008. évi költségvetésről szóló 2007. évi CLXIX. törvény 8. számú melléklet IV. rész</a:t>
            </a:r>
            <a:r>
              <a:rPr lang="hu-HU" dirty="0" smtClean="0">
                <a:latin typeface="+mj-lt"/>
              </a:rPr>
              <a:t> a többcélú kistérségi társulások támogatása Kiegészítő szabályok 1.4. pontjában foglaltak alapján a meglévő kistérségi intézkedési tervet 2008. augusztus 31-éig el kell fogadni, felül kell vizsgálni.</a:t>
            </a:r>
          </a:p>
          <a:p>
            <a:pPr marL="274320" indent="-274320" algn="just" fontAlgn="auto">
              <a:spcAft>
                <a:spcPts val="0"/>
              </a:spcAft>
              <a:buClr>
                <a:schemeClr val="accent3"/>
              </a:buClr>
              <a:buFont typeface="Wingdings 2"/>
              <a:buNone/>
              <a:defRPr/>
            </a:pPr>
            <a:r>
              <a:rPr lang="hu-HU" b="1" dirty="0" smtClean="0">
                <a:latin typeface="+mj-lt"/>
              </a:rPr>
              <a:t> </a:t>
            </a:r>
            <a:endParaRPr lang="hu-HU" dirty="0" smtClean="0">
              <a:latin typeface="+mj-lt"/>
            </a:endParaRPr>
          </a:p>
          <a:p>
            <a:pPr marL="274320" indent="-274320" fontAlgn="auto">
              <a:spcAft>
                <a:spcPts val="0"/>
              </a:spcAft>
              <a:buClr>
                <a:schemeClr val="accent3"/>
              </a:buClr>
              <a:buFont typeface="Wingdings 2"/>
              <a:buNone/>
              <a:defRPr/>
            </a:pPr>
            <a:r>
              <a:rPr lang="hu-HU" b="1" dirty="0" smtClean="0">
                <a:latin typeface="+mj-lt"/>
              </a:rPr>
              <a:t>3./ 2004. évi CVII. törvény a települési önkormányzatok többcélú kistérségi társulásáról </a:t>
            </a:r>
            <a:br>
              <a:rPr lang="hu-HU" b="1" dirty="0" smtClean="0">
                <a:latin typeface="+mj-lt"/>
              </a:rPr>
            </a:br>
            <a:r>
              <a:rPr lang="hu-HU" b="1" dirty="0" smtClean="0">
                <a:latin typeface="+mj-lt"/>
              </a:rPr>
              <a:t>5. § </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(1) A többcélú kistérségi társulás döntést hozó szerve a társulási tanács. A társulási tanács gyakorolja a többcélú kistérségi társulási megállapodásban meghatározott feladat- és hatásköröket.</a:t>
            </a: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dirty="0" smtClean="0">
                <a:latin typeface="+mj-lt"/>
              </a:rPr>
              <a:t>(4) A társulási tanács tagjai a települési önkormányzat képviselő-testülete által tartott közmeghallgatáson tájékoztathatják a lakosságot a többcélú kistérségi társulás tevékenységéről.</a:t>
            </a:r>
          </a:p>
          <a:p>
            <a:pPr marL="274320" indent="-274320" algn="just" fontAlgn="auto">
              <a:spcAft>
                <a:spcPts val="0"/>
              </a:spcAft>
              <a:buClr>
                <a:schemeClr val="accent3"/>
              </a:buClr>
              <a:buFont typeface="Wingdings 2"/>
              <a:buNone/>
              <a:defRPr/>
            </a:pPr>
            <a:r>
              <a:rPr lang="hu-HU" b="1" dirty="0" smtClean="0">
                <a:latin typeface="+mj-lt"/>
              </a:rPr>
              <a:t> </a:t>
            </a:r>
            <a:endParaRPr lang="hu-HU" dirty="0" smtClean="0">
              <a:latin typeface="+mj-lt"/>
            </a:endParaRPr>
          </a:p>
          <a:p>
            <a:pPr marL="274320" indent="-274320" algn="just" fontAlgn="auto">
              <a:spcAft>
                <a:spcPts val="0"/>
              </a:spcAft>
              <a:buClr>
                <a:schemeClr val="accent3"/>
              </a:buClr>
              <a:buFont typeface="Wingdings 2"/>
              <a:buNone/>
              <a:defRPr/>
            </a:pPr>
            <a:r>
              <a:rPr lang="hu-HU" b="1" dirty="0" smtClean="0">
                <a:latin typeface="+mj-lt"/>
              </a:rPr>
              <a:t>7. § </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(1) A társulási tanács döntését ülésén, határozattal hozza.</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95F07608-1F92-45BC-9403-3ADADFB00FF3}" type="slidenum">
              <a:rPr lang="hu-HU"/>
              <a:pPr>
                <a:defRPr/>
              </a:pPr>
              <a:t>6</a:t>
            </a:fld>
            <a:endParaRPr lang="hu-HU"/>
          </a:p>
        </p:txBody>
      </p:sp>
      <p:sp>
        <p:nvSpPr>
          <p:cNvPr id="5" name="Dátum helye 4"/>
          <p:cNvSpPr>
            <a:spLocks noGrp="1"/>
          </p:cNvSpPr>
          <p:nvPr>
            <p:ph type="dt" sz="quarter" idx="10"/>
          </p:nvPr>
        </p:nvSpPr>
        <p:spPr/>
        <p:txBody>
          <a:bodyPr/>
          <a:lstStyle/>
          <a:p>
            <a:pPr>
              <a:defRPr/>
            </a:pPr>
            <a:fld id="{53C56FF0-5042-4F32-A7FC-212C03412476}" type="datetime1">
              <a:rPr lang="hu-HU"/>
              <a:pPr>
                <a:defRPr/>
              </a:pPr>
              <a:t>2012.05.06.</a:t>
            </a:fld>
            <a:endParaRPr lang="hu-HU"/>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600" b="1" u="sng" dirty="0" smtClean="0"/>
              <a:t>Közös irányelvek a külső értékelések számára (fenntartói értékelés)</a:t>
            </a:r>
            <a:r>
              <a:rPr lang="hu-HU" b="1" dirty="0" smtClean="0"/>
              <a:t/>
            </a:r>
            <a:br>
              <a:rPr lang="hu-HU" b="1" dirty="0" smtClean="0"/>
            </a:br>
            <a:endParaRPr lang="hu-HU" dirty="0"/>
          </a:p>
        </p:txBody>
      </p:sp>
      <p:sp>
        <p:nvSpPr>
          <p:cNvPr id="3" name="Tartalom helye 2"/>
          <p:cNvSpPr>
            <a:spLocks noGrp="1"/>
          </p:cNvSpPr>
          <p:nvPr>
            <p:ph idx="1"/>
          </p:nvPr>
        </p:nvSpPr>
        <p:spPr>
          <a:xfrm>
            <a:off x="457200" y="1268413"/>
            <a:ext cx="8229600" cy="5056187"/>
          </a:xfrm>
        </p:spPr>
        <p:txBody>
          <a:bodyPr>
            <a:noAutofit/>
          </a:bodyPr>
          <a:lstStyle/>
          <a:p>
            <a:pPr marL="274320" indent="-274320" algn="just" fontAlgn="auto">
              <a:spcAft>
                <a:spcPts val="0"/>
              </a:spcAft>
              <a:buClr>
                <a:schemeClr val="accent3"/>
              </a:buClr>
              <a:buFont typeface="Wingdings 2"/>
              <a:buNone/>
              <a:defRPr/>
            </a:pPr>
            <a:r>
              <a:rPr lang="hu-HU" sz="1100" b="1" dirty="0" smtClean="0">
                <a:latin typeface="+mj-lt"/>
              </a:rPr>
              <a:t>1. Céljának meghatározása</a:t>
            </a:r>
          </a:p>
          <a:p>
            <a:pPr marL="274320" indent="-274320" algn="just" fontAlgn="auto">
              <a:spcAft>
                <a:spcPts val="0"/>
              </a:spcAft>
              <a:buClr>
                <a:schemeClr val="accent3"/>
              </a:buClr>
              <a:buFont typeface="Wingdings 2"/>
              <a:buNone/>
              <a:defRPr/>
            </a:pPr>
            <a:r>
              <a:rPr lang="hu-HU" sz="1100" dirty="0" smtClean="0">
                <a:latin typeface="+mj-lt"/>
              </a:rPr>
              <a:t>	- az összehangolt önkormányzati és intézményi minőségirányítási programok alapján </a:t>
            </a:r>
          </a:p>
          <a:p>
            <a:pPr marL="274320" indent="-274320" algn="just" fontAlgn="auto">
              <a:spcAft>
                <a:spcPts val="0"/>
              </a:spcAft>
              <a:buClr>
                <a:schemeClr val="accent3"/>
              </a:buClr>
              <a:buFont typeface="Wingdings 2"/>
              <a:buNone/>
              <a:defRPr/>
            </a:pPr>
            <a:r>
              <a:rPr lang="hu-HU" sz="1100" b="1" dirty="0" smtClean="0">
                <a:latin typeface="+mj-lt"/>
              </a:rPr>
              <a:t>2. Intézményi minőségbiztosítási eljárások eredményének figyelembe vétele</a:t>
            </a:r>
          </a:p>
          <a:p>
            <a:pPr marL="274320" indent="-274320" algn="just" fontAlgn="auto">
              <a:spcAft>
                <a:spcPts val="0"/>
              </a:spcAft>
              <a:buClr>
                <a:schemeClr val="accent3"/>
              </a:buClr>
              <a:buFont typeface="Wingdings 2"/>
              <a:buNone/>
              <a:defRPr/>
            </a:pPr>
            <a:r>
              <a:rPr lang="hu-HU" sz="1100" dirty="0" smtClean="0">
                <a:latin typeface="+mj-lt"/>
              </a:rPr>
              <a:t>	- az intézményi önértékelés épüljön be a fenntartó(k) értékelési rendszerébe. </a:t>
            </a:r>
          </a:p>
          <a:p>
            <a:pPr marL="274320" indent="-274320" algn="just" fontAlgn="auto">
              <a:spcAft>
                <a:spcPts val="0"/>
              </a:spcAft>
              <a:buClr>
                <a:schemeClr val="accent3"/>
              </a:buClr>
              <a:buFont typeface="Wingdings 2"/>
              <a:buNone/>
              <a:defRPr/>
            </a:pPr>
            <a:r>
              <a:rPr lang="hu-HU" sz="1100" b="1" dirty="0" smtClean="0">
                <a:latin typeface="+mj-lt"/>
              </a:rPr>
              <a:t>3. Értékelési folyamat célnak való megfelelése</a:t>
            </a:r>
          </a:p>
          <a:p>
            <a:pPr marL="274320" indent="-274320" algn="just" fontAlgn="auto">
              <a:spcAft>
                <a:spcPts val="0"/>
              </a:spcAft>
              <a:buClr>
                <a:schemeClr val="accent3"/>
              </a:buClr>
              <a:buFont typeface="Wingdings 2"/>
              <a:buNone/>
              <a:defRPr/>
            </a:pPr>
            <a:r>
              <a:rPr lang="hu-HU" sz="1100" dirty="0" smtClean="0">
                <a:latin typeface="+mj-lt"/>
              </a:rPr>
              <a:t>	- az eljárásrend és a választott módszerek az értékelés céljának megfeleljenek, </a:t>
            </a:r>
          </a:p>
          <a:p>
            <a:pPr marL="274320" indent="-274320" algn="just" fontAlgn="auto">
              <a:spcAft>
                <a:spcPts val="0"/>
              </a:spcAft>
              <a:buClr>
                <a:schemeClr val="accent3"/>
              </a:buClr>
              <a:buFont typeface="Wingdings 2"/>
              <a:buNone/>
              <a:defRPr/>
            </a:pPr>
            <a:r>
              <a:rPr lang="hu-HU" sz="1100" dirty="0" smtClean="0">
                <a:latin typeface="+mj-lt"/>
              </a:rPr>
              <a:t>	- a mérés során kapott eredmények a megismerni kívánt folyamatokat és teljesítményt tükrözzék. </a:t>
            </a:r>
          </a:p>
          <a:p>
            <a:pPr marL="274320" indent="-274320" algn="just" fontAlgn="auto">
              <a:spcAft>
                <a:spcPts val="0"/>
              </a:spcAft>
              <a:buClr>
                <a:schemeClr val="accent3"/>
              </a:buClr>
              <a:buFont typeface="Wingdings 2"/>
              <a:buNone/>
              <a:defRPr/>
            </a:pPr>
            <a:r>
              <a:rPr lang="hu-HU" sz="1100" dirty="0" smtClean="0">
                <a:latin typeface="+mj-lt"/>
              </a:rPr>
              <a:t>	- a méréseket és értékeléseket végző munkatársak és szakértők rendelkezzenek megfelelő szakmai kompetenciával.</a:t>
            </a:r>
          </a:p>
          <a:p>
            <a:pPr marL="274320" indent="-274320" algn="just" fontAlgn="auto">
              <a:spcAft>
                <a:spcPts val="0"/>
              </a:spcAft>
              <a:buClr>
                <a:schemeClr val="accent3"/>
              </a:buClr>
              <a:buFont typeface="Wingdings 2"/>
              <a:buNone/>
              <a:defRPr/>
            </a:pPr>
            <a:r>
              <a:rPr lang="hu-HU" sz="1100" dirty="0" smtClean="0">
                <a:latin typeface="+mj-lt"/>
              </a:rPr>
              <a:t>	- alkalmas legyen a pedagógiai munka eredményének elemzésére, és vegye figyelembe az intézmények különbözőségét. </a:t>
            </a:r>
          </a:p>
          <a:p>
            <a:pPr marL="274320" indent="-274320" algn="just" fontAlgn="auto">
              <a:spcAft>
                <a:spcPts val="0"/>
              </a:spcAft>
              <a:buClr>
                <a:schemeClr val="accent3"/>
              </a:buClr>
              <a:buFont typeface="Wingdings 2"/>
              <a:buNone/>
              <a:defRPr/>
            </a:pPr>
            <a:r>
              <a:rPr lang="hu-HU" sz="1100" dirty="0" smtClean="0">
                <a:latin typeface="+mj-lt"/>
              </a:rPr>
              <a:t> </a:t>
            </a:r>
          </a:p>
          <a:p>
            <a:pPr marL="274320" indent="-274320" algn="just" fontAlgn="auto">
              <a:spcAft>
                <a:spcPts val="0"/>
              </a:spcAft>
              <a:buClr>
                <a:schemeClr val="accent3"/>
              </a:buClr>
              <a:buFont typeface="Wingdings 2"/>
              <a:buNone/>
              <a:defRPr/>
            </a:pPr>
            <a:r>
              <a:rPr lang="hu-HU" sz="1100" b="1" dirty="0" smtClean="0">
                <a:latin typeface="+mj-lt"/>
              </a:rPr>
              <a:t>4. Külső értékelésen alapuló döntések magalapozottsága</a:t>
            </a:r>
            <a:endParaRPr lang="hu-HU" sz="1100" dirty="0" smtClean="0">
              <a:latin typeface="+mj-lt"/>
            </a:endParaRPr>
          </a:p>
          <a:p>
            <a:pPr marL="274320" indent="-274320" algn="just" fontAlgn="auto">
              <a:spcAft>
                <a:spcPts val="0"/>
              </a:spcAft>
              <a:buClr>
                <a:schemeClr val="accent3"/>
              </a:buClr>
              <a:buFont typeface="Wingdings 2"/>
              <a:buNone/>
              <a:defRPr/>
            </a:pPr>
            <a:r>
              <a:rPr lang="hu-HU" sz="1100" dirty="0" smtClean="0">
                <a:latin typeface="+mj-lt"/>
              </a:rPr>
              <a:t>	- összhangban kell állniuk a kitűzött célokkal, az intézményi önértékelés eredményével és a partneri elégedettségmérés tapasztalataival. </a:t>
            </a:r>
          </a:p>
          <a:p>
            <a:pPr marL="274320" indent="-274320" algn="just" fontAlgn="auto">
              <a:spcAft>
                <a:spcPts val="0"/>
              </a:spcAft>
              <a:buClr>
                <a:schemeClr val="accent3"/>
              </a:buClr>
              <a:buFont typeface="Wingdings 2"/>
              <a:buNone/>
              <a:defRPr/>
            </a:pPr>
            <a:r>
              <a:rPr lang="hu-HU" sz="1100" dirty="0" smtClean="0">
                <a:latin typeface="+mj-lt"/>
              </a:rPr>
              <a:t>	- biztosítania kell az eredmények megbízhatóságát. </a:t>
            </a:r>
          </a:p>
          <a:p>
            <a:pPr marL="274320" indent="-274320" algn="just" fontAlgn="auto">
              <a:spcAft>
                <a:spcPts val="0"/>
              </a:spcAft>
              <a:buClr>
                <a:schemeClr val="accent3"/>
              </a:buClr>
              <a:buFont typeface="Wingdings 2"/>
              <a:buNone/>
              <a:defRPr/>
            </a:pPr>
            <a:r>
              <a:rPr lang="hu-HU" sz="1100" dirty="0" smtClean="0">
                <a:latin typeface="+mj-lt"/>
              </a:rPr>
              <a:t>	- az intézményértékelés a pedagógiai eredményeket a nevelési-pedagógiai programokban megfogalmazott célokhoz viszonyítsa.</a:t>
            </a:r>
          </a:p>
          <a:p>
            <a:pPr marL="274320" indent="-274320" algn="just" fontAlgn="auto">
              <a:spcAft>
                <a:spcPts val="0"/>
              </a:spcAft>
              <a:buClr>
                <a:schemeClr val="accent3"/>
              </a:buClr>
              <a:buFont typeface="Wingdings 2"/>
              <a:buNone/>
              <a:defRPr/>
            </a:pPr>
            <a:r>
              <a:rPr lang="hu-HU" sz="1100" b="1" dirty="0" smtClean="0">
                <a:latin typeface="+mj-lt"/>
              </a:rPr>
              <a:t>5. Értékelési folyamat eredményének nyilvánossága	</a:t>
            </a:r>
          </a:p>
          <a:p>
            <a:pPr marL="274320" indent="-274320" algn="just" fontAlgn="auto">
              <a:spcAft>
                <a:spcPts val="0"/>
              </a:spcAft>
              <a:buClr>
                <a:schemeClr val="accent3"/>
              </a:buClr>
              <a:buFont typeface="Wingdings 2"/>
              <a:buNone/>
              <a:defRPr/>
            </a:pPr>
            <a:r>
              <a:rPr lang="hu-HU" sz="1100" dirty="0" smtClean="0">
                <a:latin typeface="+mj-lt"/>
              </a:rPr>
              <a:t>	- valamennyi fél által ismert tényeken alapuljanak. </a:t>
            </a:r>
          </a:p>
          <a:p>
            <a:pPr marL="274320" indent="-274320" algn="just" fontAlgn="auto">
              <a:spcAft>
                <a:spcPts val="0"/>
              </a:spcAft>
              <a:buClr>
                <a:schemeClr val="accent3"/>
              </a:buClr>
              <a:buFont typeface="Wingdings 2"/>
              <a:buNone/>
              <a:defRPr/>
            </a:pPr>
            <a:r>
              <a:rPr lang="hu-HU" sz="1100" dirty="0" smtClean="0">
                <a:latin typeface="+mj-lt"/>
              </a:rPr>
              <a:t>	- valamennyi érdekelt fél számára hozzáférhetővé kell tenni.</a:t>
            </a:r>
          </a:p>
          <a:p>
            <a:pPr marL="274320" indent="-274320" algn="just" fontAlgn="auto">
              <a:spcAft>
                <a:spcPts val="0"/>
              </a:spcAft>
              <a:buClr>
                <a:schemeClr val="accent3"/>
              </a:buClr>
              <a:buFont typeface="Wingdings 2"/>
              <a:buNone/>
              <a:defRPr/>
            </a:pPr>
            <a:r>
              <a:rPr lang="hu-HU" sz="1100" b="1" dirty="0" smtClean="0">
                <a:latin typeface="+mj-lt"/>
              </a:rPr>
              <a:t>6. Értékelési ciklusok</a:t>
            </a:r>
          </a:p>
          <a:p>
            <a:pPr marL="274320" indent="-274320" algn="just" fontAlgn="auto">
              <a:spcAft>
                <a:spcPts val="0"/>
              </a:spcAft>
              <a:buClr>
                <a:schemeClr val="accent3"/>
              </a:buClr>
              <a:buFont typeface="Wingdings 2"/>
              <a:buNone/>
              <a:defRPr/>
            </a:pPr>
            <a:r>
              <a:rPr lang="hu-HU" sz="1100" dirty="0" smtClean="0">
                <a:latin typeface="+mj-lt"/>
              </a:rPr>
              <a:t>	- rendszeres, előre meghatározott periódusonként ismétlődő legyen.</a:t>
            </a:r>
          </a:p>
          <a:p>
            <a:pPr marL="274320" indent="-274320" algn="just" fontAlgn="auto">
              <a:spcAft>
                <a:spcPts val="0"/>
              </a:spcAft>
              <a:buClr>
                <a:schemeClr val="accent3"/>
              </a:buClr>
              <a:buFont typeface="Wingdings 2"/>
              <a:buNone/>
              <a:defRPr/>
            </a:pPr>
            <a:r>
              <a:rPr lang="hu-HU" sz="1100" b="1" dirty="0" smtClean="0">
                <a:latin typeface="+mj-lt"/>
              </a:rPr>
              <a:t>7. Külső (fenntartói) értékelés </a:t>
            </a:r>
            <a:r>
              <a:rPr lang="hu-HU" sz="1100" b="1" dirty="0" err="1" smtClean="0">
                <a:latin typeface="+mj-lt"/>
              </a:rPr>
              <a:t>utánkövetési</a:t>
            </a:r>
            <a:r>
              <a:rPr lang="hu-HU" sz="1100" b="1" dirty="0" smtClean="0">
                <a:latin typeface="+mj-lt"/>
              </a:rPr>
              <a:t> eljárásai</a:t>
            </a:r>
          </a:p>
          <a:p>
            <a:pPr marL="274320" indent="-274320" algn="just" fontAlgn="auto">
              <a:spcAft>
                <a:spcPts val="0"/>
              </a:spcAft>
              <a:buClr>
                <a:schemeClr val="accent3"/>
              </a:buClr>
              <a:buFont typeface="Wingdings 2"/>
              <a:buNone/>
              <a:defRPr/>
            </a:pPr>
            <a:r>
              <a:rPr lang="hu-HU" sz="1100" dirty="0" smtClean="0">
                <a:latin typeface="+mj-lt"/>
              </a:rPr>
              <a:t>	- fejlesztő célú legyen, biztosítsa az intézményi önfejlesztés lehetőségét. </a:t>
            </a:r>
          </a:p>
          <a:p>
            <a:pPr marL="274320" indent="-274320" algn="just" fontAlgn="auto">
              <a:spcAft>
                <a:spcPts val="0"/>
              </a:spcAft>
              <a:buClr>
                <a:schemeClr val="accent3"/>
              </a:buClr>
              <a:buFont typeface="Wingdings 2"/>
              <a:buNone/>
              <a:defRPr/>
            </a:pPr>
            <a:r>
              <a:rPr lang="hu-HU" sz="1100" dirty="0" smtClean="0">
                <a:latin typeface="+mj-lt"/>
              </a:rPr>
              <a:t>	- meg kell határozni a követési eljárások időbeli ütemezését, módszereit, elérendő célját. </a:t>
            </a:r>
          </a:p>
          <a:p>
            <a:pPr marL="274320" indent="-274320" algn="just" fontAlgn="auto">
              <a:spcAft>
                <a:spcPts val="0"/>
              </a:spcAft>
              <a:buClr>
                <a:schemeClr val="accent3"/>
              </a:buClr>
              <a:buFont typeface="Wingdings 2"/>
              <a:buNone/>
              <a:defRPr/>
            </a:pPr>
            <a:r>
              <a:rPr lang="hu-HU" sz="1100" b="1" dirty="0" smtClean="0">
                <a:latin typeface="+mj-lt"/>
              </a:rPr>
              <a:t>8. A külső értékelések tapasztalatainak rendszerbe foglalása, elemzése</a:t>
            </a:r>
          </a:p>
          <a:p>
            <a:pPr marL="274320" indent="-274320" algn="just" fontAlgn="auto">
              <a:spcAft>
                <a:spcPts val="0"/>
              </a:spcAft>
              <a:buClr>
                <a:schemeClr val="accent3"/>
              </a:buClr>
              <a:buFont typeface="Wingdings 2"/>
              <a:buNone/>
              <a:defRPr/>
            </a:pPr>
            <a:r>
              <a:rPr lang="hu-HU" sz="1100" dirty="0" smtClean="0">
                <a:latin typeface="+mj-lt"/>
              </a:rPr>
              <a:t>	- összehangoltan, tudatosan, tervezetten történjen.</a:t>
            </a:r>
          </a:p>
          <a:p>
            <a:pPr marL="274320" indent="-274320" algn="just" fontAlgn="auto">
              <a:spcAft>
                <a:spcPts val="0"/>
              </a:spcAft>
              <a:buClr>
                <a:schemeClr val="accent3"/>
              </a:buClr>
              <a:buFont typeface="Wingdings 2"/>
              <a:buNone/>
              <a:defRPr/>
            </a:pPr>
            <a:r>
              <a:rPr lang="hu-HU" sz="1100" b="1" dirty="0" smtClean="0">
                <a:latin typeface="+mj-lt"/>
              </a:rPr>
              <a:t>	- </a:t>
            </a:r>
            <a:r>
              <a:rPr lang="hu-HU" sz="1100" dirty="0" smtClean="0">
                <a:latin typeface="+mj-lt"/>
              </a:rPr>
              <a:t>elsődleges célja nem az intézményi rangsor felállítása, hanem a jó gyakorlatok közzététele és terjesztése, valamint segíti a minőség javítását, és a kistérségi oktatási koncepciók és fejlesztési elképzelések kialakítását.</a:t>
            </a:r>
          </a:p>
          <a:p>
            <a:pPr marL="274320" indent="-274320" fontAlgn="auto">
              <a:spcAft>
                <a:spcPts val="0"/>
              </a:spcAft>
              <a:buClr>
                <a:schemeClr val="accent3"/>
              </a:buClr>
              <a:buFont typeface="Wingdings 2"/>
              <a:buChar char=""/>
              <a:defRPr/>
            </a:pPr>
            <a:endParaRPr lang="hu-HU" sz="1100" dirty="0"/>
          </a:p>
        </p:txBody>
      </p:sp>
      <p:sp>
        <p:nvSpPr>
          <p:cNvPr id="4" name="Dia számának helye 3"/>
          <p:cNvSpPr>
            <a:spLocks noGrp="1"/>
          </p:cNvSpPr>
          <p:nvPr>
            <p:ph type="sldNum" sz="quarter" idx="12"/>
          </p:nvPr>
        </p:nvSpPr>
        <p:spPr/>
        <p:txBody>
          <a:bodyPr/>
          <a:lstStyle/>
          <a:p>
            <a:pPr>
              <a:defRPr/>
            </a:pPr>
            <a:fld id="{8329BF19-C11B-4B08-99D5-21047308676D}" type="slidenum">
              <a:rPr lang="hu-HU"/>
              <a:pPr>
                <a:defRPr/>
              </a:pPr>
              <a:t>60</a:t>
            </a:fld>
            <a:endParaRPr lang="hu-HU"/>
          </a:p>
        </p:txBody>
      </p:sp>
      <p:sp>
        <p:nvSpPr>
          <p:cNvPr id="5" name="Dátum helye 4"/>
          <p:cNvSpPr>
            <a:spLocks noGrp="1"/>
          </p:cNvSpPr>
          <p:nvPr>
            <p:ph type="dt" sz="quarter" idx="10"/>
          </p:nvPr>
        </p:nvSpPr>
        <p:spPr/>
        <p:txBody>
          <a:bodyPr/>
          <a:lstStyle/>
          <a:p>
            <a:pPr>
              <a:defRPr/>
            </a:pPr>
            <a:fld id="{BE0DC43F-67C7-4F8F-B871-F2B0BC052E7E}" type="datetime1">
              <a:rPr lang="hu-HU"/>
              <a:pPr>
                <a:defRPr/>
              </a:pPr>
              <a:t>2012.05.06.</a:t>
            </a:fld>
            <a:endParaRPr lang="hu-HU"/>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1125538"/>
            <a:ext cx="8229600" cy="1143000"/>
          </a:xfrm>
        </p:spPr>
        <p:txBody>
          <a:bodyPr>
            <a:normAutofit fontScale="90000"/>
          </a:bodyPr>
          <a:lstStyle/>
          <a:p>
            <a:pPr algn="ctr" fontAlgn="auto">
              <a:spcAft>
                <a:spcPts val="0"/>
              </a:spcAft>
              <a:defRPr/>
            </a:pPr>
            <a:r>
              <a:rPr lang="hu-HU" sz="3600" b="1" u="sng" dirty="0" smtClean="0"/>
              <a:t>III.5. KÖZOKTATÁSI ESÉLYEGYENLŐSÉGI INTÉZKEDÉSI TERV</a:t>
            </a:r>
            <a:r>
              <a:rPr lang="hu-HU" sz="3600" b="1" dirty="0" smtClean="0"/>
              <a:t/>
            </a:r>
            <a:br>
              <a:rPr lang="hu-HU" sz="3600" b="1" dirty="0" smtClean="0"/>
            </a:br>
            <a:r>
              <a:rPr lang="hu-HU" sz="3600" b="1" dirty="0" smtClean="0"/>
              <a:t> </a:t>
            </a:r>
            <a:r>
              <a:rPr lang="hu-HU" dirty="0" smtClean="0"/>
              <a:t/>
            </a:r>
            <a:br>
              <a:rPr lang="hu-HU" dirty="0" smtClean="0"/>
            </a:br>
            <a:endParaRPr lang="hu-HU" dirty="0"/>
          </a:p>
        </p:txBody>
      </p:sp>
      <p:sp>
        <p:nvSpPr>
          <p:cNvPr id="3" name="Tartalom helye 2"/>
          <p:cNvSpPr>
            <a:spLocks noGrp="1"/>
          </p:cNvSpPr>
          <p:nvPr>
            <p:ph idx="1"/>
          </p:nvPr>
        </p:nvSpPr>
        <p:spPr>
          <a:xfrm>
            <a:off x="468313" y="1268413"/>
            <a:ext cx="8229600" cy="5329237"/>
          </a:xfrm>
        </p:spPr>
        <p:txBody>
          <a:bodyPr>
            <a:normAutofit fontScale="70000" lnSpcReduction="20000"/>
          </a:bodyPr>
          <a:lstStyle/>
          <a:p>
            <a:pPr marL="274320" indent="-274320" algn="just" fontAlgn="auto">
              <a:spcAft>
                <a:spcPts val="0"/>
              </a:spcAft>
              <a:buClr>
                <a:schemeClr val="accent3"/>
              </a:buClr>
              <a:buFont typeface="Wingdings 2"/>
              <a:buNone/>
              <a:defRPr/>
            </a:pPr>
            <a:r>
              <a:rPr lang="hu-HU" sz="2900" dirty="0" smtClean="0">
                <a:latin typeface="+mj-lt"/>
              </a:rPr>
              <a:t>A települési önkormányzatok kiemelt feladatként kezelik az esélyteremtést, a hátránykompenzálást, melynek fontos színtere az oktatás: az óvoda és az iskola.</a:t>
            </a:r>
          </a:p>
          <a:p>
            <a:pPr marL="274320" indent="-274320" algn="just" fontAlgn="auto">
              <a:spcAft>
                <a:spcPts val="0"/>
              </a:spcAft>
              <a:buClr>
                <a:schemeClr val="accent3"/>
              </a:buClr>
              <a:buFont typeface="Wingdings 2"/>
              <a:buNone/>
              <a:defRPr/>
            </a:pPr>
            <a:endParaRPr lang="hu-HU" sz="2900" b="1" dirty="0" smtClean="0">
              <a:latin typeface="+mj-lt"/>
            </a:endParaRPr>
          </a:p>
          <a:p>
            <a:pPr marL="274320" indent="-274320" algn="just" fontAlgn="auto">
              <a:spcAft>
                <a:spcPts val="0"/>
              </a:spcAft>
              <a:buClr>
                <a:schemeClr val="accent3"/>
              </a:buClr>
              <a:buFont typeface="Wingdings 2"/>
              <a:buNone/>
              <a:defRPr/>
            </a:pPr>
            <a:r>
              <a:rPr lang="hu-HU" sz="2900" b="1" dirty="0" smtClean="0">
                <a:latin typeface="+mj-lt"/>
              </a:rPr>
              <a:t>Célok:</a:t>
            </a:r>
            <a:endParaRPr lang="hu-HU" sz="2900" dirty="0" smtClean="0">
              <a:latin typeface="+mj-lt"/>
            </a:endParaRPr>
          </a:p>
          <a:p>
            <a:pPr marL="274320" indent="-274320" algn="just" fontAlgn="auto">
              <a:spcAft>
                <a:spcPts val="0"/>
              </a:spcAft>
              <a:buClr>
                <a:schemeClr val="accent3"/>
              </a:buClr>
              <a:buFont typeface="Wingdings 2"/>
              <a:buNone/>
              <a:defRPr/>
            </a:pPr>
            <a:r>
              <a:rPr lang="hu-HU" sz="2900" dirty="0" smtClean="0">
                <a:latin typeface="+mj-lt"/>
              </a:rPr>
              <a:t>	- A diszkriminációmentesség, szegregációmentesség, az oktatási és társadalmi integráció támogatása. </a:t>
            </a:r>
          </a:p>
          <a:p>
            <a:pPr marL="274320" indent="-274320" algn="just" fontAlgn="auto">
              <a:spcAft>
                <a:spcPts val="0"/>
              </a:spcAft>
              <a:buClr>
                <a:schemeClr val="accent3"/>
              </a:buClr>
              <a:buFont typeface="Wingdings 2"/>
              <a:buNone/>
              <a:defRPr/>
            </a:pPr>
            <a:r>
              <a:rPr lang="hu-HU" sz="2900" dirty="0" smtClean="0">
                <a:latin typeface="+mj-lt"/>
              </a:rPr>
              <a:t>	- A közoktatás terén az esélyegyenlőség biztosítása, elősegítése a település közoktatási intézményeiben. </a:t>
            </a:r>
          </a:p>
          <a:p>
            <a:pPr marL="274320" indent="-274320" algn="just" fontAlgn="auto">
              <a:spcAft>
                <a:spcPts val="0"/>
              </a:spcAft>
              <a:buClr>
                <a:schemeClr val="accent3"/>
              </a:buClr>
              <a:buFont typeface="Wingdings 2"/>
              <a:buNone/>
              <a:defRPr/>
            </a:pPr>
            <a:r>
              <a:rPr lang="hu-HU" sz="2900" dirty="0" smtClean="0">
                <a:latin typeface="+mj-lt"/>
              </a:rPr>
              <a:t>	- Az esetleges szegregációs és szelekciós mechanizmusok kiszűrése.</a:t>
            </a:r>
          </a:p>
          <a:p>
            <a:pPr marL="274320" indent="-274320" algn="just" fontAlgn="auto">
              <a:spcAft>
                <a:spcPts val="0"/>
              </a:spcAft>
              <a:buClr>
                <a:schemeClr val="accent3"/>
              </a:buClr>
              <a:buFont typeface="Wingdings 2"/>
              <a:buNone/>
              <a:defRPr/>
            </a:pPr>
            <a:r>
              <a:rPr lang="hu-HU" sz="2900" dirty="0" smtClean="0">
                <a:latin typeface="+mj-lt"/>
              </a:rPr>
              <a:t>	- Az azonos minőségű oktatáshoz való egyenlő hozzáférés esélyének biztosítása.</a:t>
            </a:r>
          </a:p>
          <a:p>
            <a:pPr marL="274320" indent="-274320" algn="just" fontAlgn="auto">
              <a:spcAft>
                <a:spcPts val="0"/>
              </a:spcAft>
              <a:buClr>
                <a:schemeClr val="accent3"/>
              </a:buClr>
              <a:buFont typeface="Wingdings 2"/>
              <a:buNone/>
              <a:defRPr/>
            </a:pPr>
            <a:r>
              <a:rPr lang="hu-HU" sz="2900" dirty="0" smtClean="0">
                <a:latin typeface="+mj-lt"/>
              </a:rPr>
              <a:t>	- A halmozottan hátrányos helyzetű tanulók és a sajátos nevelési igényű tanulók esélyegyenlőségének biztosítása és előmozdítása az oktatási-nevelési folyamatokban (támogató lépések, szolgáltatások bevezetése, melyek csökkentik a meglévő hátrányokat, javítják az iskolai sikerességet, támogatják a tanulók megfelelő pályaválasztását).</a:t>
            </a:r>
          </a:p>
          <a:p>
            <a:pPr marL="274320" indent="-274320" algn="just" fontAlgn="auto">
              <a:spcAft>
                <a:spcPts val="0"/>
              </a:spcAft>
              <a:buClr>
                <a:schemeClr val="accent3"/>
              </a:buClr>
              <a:buFont typeface="Wingdings 2"/>
              <a:buNone/>
              <a:defRPr/>
            </a:pPr>
            <a:r>
              <a:rPr lang="hu-HU" sz="2900" dirty="0" smtClean="0">
                <a:latin typeface="+mj-lt"/>
              </a:rPr>
              <a:t> </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3CD7EC94-75A0-48F7-A1E7-5774334C7375}" type="slidenum">
              <a:rPr lang="hu-HU"/>
              <a:pPr>
                <a:defRPr/>
              </a:pPr>
              <a:t>61</a:t>
            </a:fld>
            <a:endParaRPr lang="hu-HU"/>
          </a:p>
        </p:txBody>
      </p:sp>
      <p:sp>
        <p:nvSpPr>
          <p:cNvPr id="5" name="Dátum helye 4"/>
          <p:cNvSpPr>
            <a:spLocks noGrp="1"/>
          </p:cNvSpPr>
          <p:nvPr>
            <p:ph type="dt" sz="quarter" idx="10"/>
          </p:nvPr>
        </p:nvSpPr>
        <p:spPr/>
        <p:txBody>
          <a:bodyPr/>
          <a:lstStyle/>
          <a:p>
            <a:pPr>
              <a:defRPr/>
            </a:pPr>
            <a:fld id="{26679637-52D1-4985-85DC-343054E1DA8F}" type="datetime1">
              <a:rPr lang="hu-HU"/>
              <a:pPr>
                <a:defRPr/>
              </a:pPr>
              <a:t>2012.05.06.</a:t>
            </a:fld>
            <a:endParaRPr lang="hu-HU"/>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600" b="1" u="sng" dirty="0" smtClean="0"/>
              <a:t>III.6. A FEJLESZTÉSI CÉLOK MEGVALÓSÍTÁSÁNAK ÜTEMEZÉSE, ESZKÖZRENDSZERE</a:t>
            </a:r>
            <a:r>
              <a:rPr lang="hu-HU" b="1" dirty="0" smtClean="0"/>
              <a:t/>
            </a:r>
            <a:br>
              <a:rPr lang="hu-HU" b="1" dirty="0" smtClean="0"/>
            </a:br>
            <a:endParaRPr lang="hu-HU" dirty="0"/>
          </a:p>
        </p:txBody>
      </p:sp>
      <p:sp>
        <p:nvSpPr>
          <p:cNvPr id="3" name="Tartalom helye 2"/>
          <p:cNvSpPr>
            <a:spLocks noGrp="1"/>
          </p:cNvSpPr>
          <p:nvPr>
            <p:ph idx="1"/>
          </p:nvPr>
        </p:nvSpPr>
        <p:spPr/>
        <p:txBody>
          <a:bodyPr>
            <a:normAutofit/>
          </a:bodyPr>
          <a:lstStyle/>
          <a:p>
            <a:pPr marL="274320" indent="-274320" algn="just" fontAlgn="auto">
              <a:spcAft>
                <a:spcPts val="0"/>
              </a:spcAft>
              <a:buClr>
                <a:schemeClr val="accent3"/>
              </a:buClr>
              <a:buFont typeface="Wingdings 2"/>
              <a:buNone/>
              <a:defRPr/>
            </a:pPr>
            <a:r>
              <a:rPr lang="hu-HU" b="1" u="sng" dirty="0" smtClean="0">
                <a:latin typeface="+mj-lt"/>
              </a:rPr>
              <a:t>1. FEJLESZTÉSI FELADATOK</a:t>
            </a:r>
            <a:endParaRPr lang="hu-HU" b="1"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dirty="0" smtClean="0">
                <a:latin typeface="+mj-lt"/>
              </a:rPr>
              <a:t>	1. Kistérségi Munkaszervezet </a:t>
            </a:r>
          </a:p>
          <a:p>
            <a:pPr marL="274320" indent="-274320" algn="just" fontAlgn="auto">
              <a:spcAft>
                <a:spcPts val="0"/>
              </a:spcAft>
              <a:buClr>
                <a:schemeClr val="accent3"/>
              </a:buClr>
              <a:buFont typeface="Wingdings 2"/>
              <a:buNone/>
              <a:defRPr/>
            </a:pPr>
            <a:r>
              <a:rPr lang="hu-HU" dirty="0" smtClean="0">
                <a:latin typeface="+mj-lt"/>
              </a:rPr>
              <a:t>	2. Kistérségi Iroda </a:t>
            </a:r>
          </a:p>
          <a:p>
            <a:pPr marL="274320" indent="-274320" algn="just" fontAlgn="auto">
              <a:spcAft>
                <a:spcPts val="0"/>
              </a:spcAft>
              <a:buClr>
                <a:schemeClr val="accent3"/>
              </a:buClr>
              <a:buFont typeface="Wingdings 2"/>
              <a:buNone/>
              <a:defRPr/>
            </a:pPr>
            <a:r>
              <a:rPr lang="hu-HU" dirty="0" smtClean="0">
                <a:latin typeface="+mj-lt"/>
              </a:rPr>
              <a:t>	3. Intézményfenntartó önkormányzatok </a:t>
            </a:r>
          </a:p>
          <a:p>
            <a:pPr marL="274320" indent="-274320" algn="just" fontAlgn="auto">
              <a:spcAft>
                <a:spcPts val="0"/>
              </a:spcAft>
              <a:buClr>
                <a:schemeClr val="accent3"/>
              </a:buClr>
              <a:buFont typeface="Wingdings 2"/>
              <a:buNone/>
              <a:defRPr/>
            </a:pPr>
            <a:r>
              <a:rPr lang="hu-HU" dirty="0" smtClean="0">
                <a:latin typeface="+mj-lt"/>
              </a:rPr>
              <a:t>	4. Intézményvezetők- kistérség intézményvezetők szakmai munkaközössége</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811FED49-98C0-4425-90FB-A9843B2585BB}" type="slidenum">
              <a:rPr lang="hu-HU"/>
              <a:pPr>
                <a:defRPr/>
              </a:pPr>
              <a:t>62</a:t>
            </a:fld>
            <a:endParaRPr lang="hu-HU"/>
          </a:p>
        </p:txBody>
      </p:sp>
      <p:sp>
        <p:nvSpPr>
          <p:cNvPr id="5" name="Dátum helye 4"/>
          <p:cNvSpPr>
            <a:spLocks noGrp="1"/>
          </p:cNvSpPr>
          <p:nvPr>
            <p:ph type="dt" sz="quarter" idx="10"/>
          </p:nvPr>
        </p:nvSpPr>
        <p:spPr/>
        <p:txBody>
          <a:bodyPr/>
          <a:lstStyle/>
          <a:p>
            <a:pPr>
              <a:defRPr/>
            </a:pPr>
            <a:fld id="{B09104EA-1528-4EFD-83F7-D87844730A52}" type="datetime1">
              <a:rPr lang="hu-HU"/>
              <a:pPr>
                <a:defRPr/>
              </a:pPr>
              <a:t>2012.05.06.</a:t>
            </a:fld>
            <a:endParaRPr lang="hu-HU"/>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913"/>
            <a:ext cx="8229600" cy="6135687"/>
          </a:xfrm>
        </p:spPr>
        <p:txBody>
          <a:bodyPr>
            <a:normAutofit/>
          </a:bodyPr>
          <a:lstStyle/>
          <a:p>
            <a:pPr marL="274320" indent="-274320" fontAlgn="auto">
              <a:spcAft>
                <a:spcPts val="0"/>
              </a:spcAft>
              <a:buClr>
                <a:schemeClr val="accent3"/>
              </a:buClr>
              <a:buFont typeface="Wingdings 2"/>
              <a:buChar char=""/>
              <a:defRPr/>
            </a:pPr>
            <a:r>
              <a:rPr lang="hu-HU" b="1" dirty="0" smtClean="0">
                <a:latin typeface="+mj-lt"/>
              </a:rPr>
              <a:t>A fenntartói intézkedési terv felépítése (javasolt séma)</a:t>
            </a:r>
            <a:endParaRPr lang="hu-HU" dirty="0" smtClean="0">
              <a:latin typeface="+mj-lt"/>
            </a:endParaRPr>
          </a:p>
          <a:p>
            <a:pPr marL="274320" indent="-274320" fontAlgn="auto">
              <a:spcAft>
                <a:spcPts val="0"/>
              </a:spcAft>
              <a:buClr>
                <a:schemeClr val="accent3"/>
              </a:buClr>
              <a:buFont typeface="Wingdings 2"/>
              <a:buChar char=""/>
              <a:defRPr/>
            </a:pPr>
            <a:endParaRPr lang="hu-HU" b="1" dirty="0" smtClean="0"/>
          </a:p>
          <a:p>
            <a:pPr marL="274320" indent="-274320" fontAlgn="auto">
              <a:spcAft>
                <a:spcPts val="0"/>
              </a:spcAft>
              <a:buClr>
                <a:schemeClr val="accent3"/>
              </a:buClr>
              <a:buFont typeface="Wingdings 2"/>
              <a:buChar char=""/>
              <a:defRPr/>
            </a:pPr>
            <a:endParaRPr lang="hu-HU" b="1" dirty="0" smtClean="0"/>
          </a:p>
          <a:p>
            <a:pPr marL="274320" indent="-274320" fontAlgn="auto">
              <a:spcAft>
                <a:spcPts val="0"/>
              </a:spcAft>
              <a:buClr>
                <a:schemeClr val="accent3"/>
              </a:buClr>
              <a:buFont typeface="Wingdings 2"/>
              <a:buChar char=""/>
              <a:defRPr/>
            </a:pPr>
            <a:endParaRPr lang="hu-HU" b="1" dirty="0" smtClean="0"/>
          </a:p>
          <a:p>
            <a:pPr marL="274320" indent="-274320" fontAlgn="auto">
              <a:spcAft>
                <a:spcPts val="0"/>
              </a:spcAft>
              <a:buClr>
                <a:schemeClr val="accent3"/>
              </a:buClr>
              <a:buFont typeface="Wingdings 2"/>
              <a:buChar char=""/>
              <a:defRPr/>
            </a:pPr>
            <a:endParaRPr lang="hu-HU" b="1" dirty="0" smtClean="0"/>
          </a:p>
          <a:p>
            <a:pPr marL="274320" indent="-274320" fontAlgn="auto">
              <a:spcAft>
                <a:spcPts val="0"/>
              </a:spcAft>
              <a:buClr>
                <a:schemeClr val="accent3"/>
              </a:buClr>
              <a:buFont typeface="Wingdings 2"/>
              <a:buChar char=""/>
              <a:defRPr/>
            </a:pPr>
            <a:endParaRPr lang="hu-HU" b="1" dirty="0" smtClean="0"/>
          </a:p>
          <a:p>
            <a:pPr marL="274320" indent="-274320" fontAlgn="auto">
              <a:spcAft>
                <a:spcPts val="0"/>
              </a:spcAft>
              <a:buClr>
                <a:schemeClr val="accent3"/>
              </a:buClr>
              <a:buFont typeface="Wingdings 2"/>
              <a:buChar char=""/>
              <a:defRPr/>
            </a:pPr>
            <a:endParaRPr lang="hu-HU" b="1" dirty="0" smtClean="0">
              <a:latin typeface="+mj-lt"/>
            </a:endParaRPr>
          </a:p>
          <a:p>
            <a:pPr marL="274320" indent="-274320" fontAlgn="auto">
              <a:spcAft>
                <a:spcPts val="0"/>
              </a:spcAft>
              <a:buClr>
                <a:schemeClr val="accent3"/>
              </a:buClr>
              <a:buFont typeface="Wingdings 2"/>
              <a:buChar char=""/>
              <a:defRPr/>
            </a:pPr>
            <a:r>
              <a:rPr lang="hu-HU" b="1" dirty="0" smtClean="0">
                <a:latin typeface="+mj-lt"/>
              </a:rPr>
              <a:t>Az intézményi intézkedési terv felépítése (javasolt séma)</a:t>
            </a:r>
            <a:endParaRPr lang="hu-HU" dirty="0" smtClean="0">
              <a:latin typeface="+mj-lt"/>
            </a:endParaRPr>
          </a:p>
          <a:p>
            <a:pPr marL="274320" indent="-274320" fontAlgn="auto">
              <a:spcAft>
                <a:spcPts val="0"/>
              </a:spcAft>
              <a:buClr>
                <a:schemeClr val="accent3"/>
              </a:buClr>
              <a:buFont typeface="Wingdings 2"/>
              <a:buChar char=""/>
              <a:defRPr/>
            </a:pPr>
            <a:endParaRPr lang="hu-HU" dirty="0"/>
          </a:p>
        </p:txBody>
      </p:sp>
      <p:graphicFrame>
        <p:nvGraphicFramePr>
          <p:cNvPr id="4" name="Táblázat 3"/>
          <p:cNvGraphicFramePr>
            <a:graphicFrameLocks noGrp="1"/>
          </p:cNvGraphicFramePr>
          <p:nvPr/>
        </p:nvGraphicFramePr>
        <p:xfrm>
          <a:off x="1187450" y="1196975"/>
          <a:ext cx="6311900" cy="1989138"/>
        </p:xfrm>
        <a:graphic>
          <a:graphicData uri="http://schemas.openxmlformats.org/drawingml/2006/table">
            <a:tbl>
              <a:tblPr/>
              <a:tblGrid>
                <a:gridCol w="788988"/>
                <a:gridCol w="788987"/>
                <a:gridCol w="788988"/>
                <a:gridCol w="788987"/>
                <a:gridCol w="788988"/>
                <a:gridCol w="788987"/>
                <a:gridCol w="788988"/>
                <a:gridCol w="788987"/>
              </a:tblGrid>
              <a:tr h="191770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Helyzet-elemzés megállapí-tására (problé-mára) hivatkozás</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Cél konkrét szöveges megfogal-mazása</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Intézkedés leírása</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Az intézkedés felelőse</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Az intézkedés megvalósí-tásának határideje</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Az intézkedés eredmé-nyességét mérő indikátor</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Rövid-távon </a:t>
                      </a:r>
                      <a:endParaRPr kumimoji="0" lang="hu-HU" sz="1100" b="1" i="0" u="none" strike="noStrike" cap="none" normalizeH="0" baseline="0" smtClean="0">
                        <a:ln>
                          <a:noFill/>
                        </a:ln>
                        <a:solidFill>
                          <a:srgbClr val="FFFFFF"/>
                        </a:solidFill>
                        <a:effectLst/>
                        <a:latin typeface="Calibri" pitchFamily="34"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(1 év)</a:t>
                      </a:r>
                      <a:endParaRPr kumimoji="0" lang="hu-HU" sz="1100" b="1" i="0" u="none" strike="noStrike" cap="none" normalizeH="0" baseline="0" smtClean="0">
                        <a:ln>
                          <a:noFill/>
                        </a:ln>
                        <a:solidFill>
                          <a:srgbClr val="FFFFFF"/>
                        </a:solidFill>
                        <a:effectLst/>
                        <a:latin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Az intézkedés eredmé-nyességét mérő indikátor</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Közép-távon </a:t>
                      </a:r>
                      <a:endParaRPr kumimoji="0" lang="hu-HU" sz="1100" b="1" i="0" u="none" strike="noStrike" cap="none" normalizeH="0" baseline="0" smtClean="0">
                        <a:ln>
                          <a:noFill/>
                        </a:ln>
                        <a:solidFill>
                          <a:srgbClr val="FFFFFF"/>
                        </a:solidFill>
                        <a:effectLst/>
                        <a:latin typeface="Calibri" pitchFamily="34"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(3 év)</a:t>
                      </a:r>
                      <a:endParaRPr kumimoji="0" lang="hu-HU" sz="1100" b="1" i="0" u="none" strike="noStrike" cap="none" normalizeH="0" baseline="0" smtClean="0">
                        <a:ln>
                          <a:noFill/>
                        </a:ln>
                        <a:solidFill>
                          <a:srgbClr val="FFFFFF"/>
                        </a:solidFill>
                        <a:effectLst/>
                        <a:latin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Az intézkedés eredmé-nyességét mérő indikátor</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Hosszú-távon </a:t>
                      </a:r>
                      <a:endParaRPr kumimoji="0" lang="hu-HU" sz="1100" b="1" i="0" u="none" strike="noStrike" cap="none" normalizeH="0" baseline="0" smtClean="0">
                        <a:ln>
                          <a:noFill/>
                        </a:ln>
                        <a:solidFill>
                          <a:srgbClr val="FFFFFF"/>
                        </a:solidFill>
                        <a:effectLst/>
                        <a:latin typeface="Calibri" pitchFamily="34"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100" b="1" i="0" u="none" strike="noStrike" cap="none" normalizeH="0" baseline="0" smtClean="0">
                          <a:ln>
                            <a:noFill/>
                          </a:ln>
                          <a:solidFill>
                            <a:srgbClr val="FFFFFF"/>
                          </a:solidFill>
                          <a:effectLst/>
                          <a:latin typeface="Times New Roman" pitchFamily="18" charset="0"/>
                          <a:cs typeface="Times New Roman" pitchFamily="18" charset="0"/>
                        </a:rPr>
                        <a:t>(6 év)</a:t>
                      </a:r>
                      <a:endParaRPr kumimoji="0" lang="hu-HU" sz="1100" b="1" i="0" u="none" strike="noStrike" cap="none" normalizeH="0" baseline="0" smtClean="0">
                        <a:ln>
                          <a:noFill/>
                        </a:ln>
                        <a:solidFill>
                          <a:srgbClr val="FFFFFF"/>
                        </a:solidFill>
                        <a:effectLst/>
                        <a:latin typeface="Calibri"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graphicFrame>
        <p:nvGraphicFramePr>
          <p:cNvPr id="5" name="Táblázat 4"/>
          <p:cNvGraphicFramePr>
            <a:graphicFrameLocks noGrp="1"/>
          </p:cNvGraphicFramePr>
          <p:nvPr/>
        </p:nvGraphicFramePr>
        <p:xfrm>
          <a:off x="1258888" y="4652963"/>
          <a:ext cx="6337300" cy="647700"/>
        </p:xfrm>
        <a:graphic>
          <a:graphicData uri="http://schemas.openxmlformats.org/drawingml/2006/table">
            <a:tbl>
              <a:tblPr/>
              <a:tblGrid>
                <a:gridCol w="792162"/>
                <a:gridCol w="792163"/>
                <a:gridCol w="792162"/>
                <a:gridCol w="792163"/>
                <a:gridCol w="792162"/>
                <a:gridCol w="792163"/>
                <a:gridCol w="792162"/>
                <a:gridCol w="792163"/>
              </a:tblGrid>
              <a:tr h="64770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0" u="none" strike="noStrike" cap="none" normalizeH="0" baseline="0" smtClean="0">
                          <a:ln>
                            <a:noFill/>
                          </a:ln>
                          <a:solidFill>
                            <a:srgbClr val="FFFFFF"/>
                          </a:solidFill>
                          <a:effectLst/>
                          <a:latin typeface="Times New Roman" pitchFamily="18" charset="0"/>
                          <a:cs typeface="Times New Roman" pitchFamily="18" charset="0"/>
                        </a:rPr>
                        <a:t>Feladat</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0" u="none" strike="noStrike" cap="none" normalizeH="0" baseline="0" smtClean="0">
                          <a:ln>
                            <a:noFill/>
                          </a:ln>
                          <a:solidFill>
                            <a:srgbClr val="FFFFFF"/>
                          </a:solidFill>
                          <a:effectLst/>
                          <a:latin typeface="Times New Roman" pitchFamily="18" charset="0"/>
                          <a:cs typeface="Times New Roman" pitchFamily="18" charset="0"/>
                        </a:rPr>
                        <a:t>Felelős</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0" u="none" strike="noStrike" cap="none" normalizeH="0" baseline="0" smtClean="0">
                          <a:ln>
                            <a:noFill/>
                          </a:ln>
                          <a:solidFill>
                            <a:srgbClr val="FFFFFF"/>
                          </a:solidFill>
                          <a:effectLst/>
                          <a:latin typeface="Times New Roman" pitchFamily="18" charset="0"/>
                          <a:cs typeface="Times New Roman" pitchFamily="18" charset="0"/>
                        </a:rPr>
                        <a:t>Határidő</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0" u="none" strike="noStrike" cap="none" normalizeH="0" baseline="0" smtClean="0">
                          <a:ln>
                            <a:noFill/>
                          </a:ln>
                          <a:solidFill>
                            <a:srgbClr val="FFFFFF"/>
                          </a:solidFill>
                          <a:effectLst/>
                          <a:latin typeface="Times New Roman" pitchFamily="18" charset="0"/>
                          <a:cs typeface="Times New Roman" pitchFamily="18" charset="0"/>
                        </a:rPr>
                        <a:t>Módszer</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0" u="none" strike="noStrike" cap="none" normalizeH="0" baseline="0" smtClean="0">
                          <a:ln>
                            <a:noFill/>
                          </a:ln>
                          <a:solidFill>
                            <a:srgbClr val="FFFFFF"/>
                          </a:solidFill>
                          <a:effectLst/>
                          <a:latin typeface="Times New Roman" pitchFamily="18" charset="0"/>
                          <a:cs typeface="Times New Roman" pitchFamily="18" charset="0"/>
                        </a:rPr>
                        <a:t>Erőfor-rások</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0" u="none" strike="noStrike" cap="none" normalizeH="0" baseline="0" smtClean="0">
                          <a:ln>
                            <a:noFill/>
                          </a:ln>
                          <a:solidFill>
                            <a:srgbClr val="FFFFFF"/>
                          </a:solidFill>
                          <a:effectLst/>
                          <a:latin typeface="Times New Roman" pitchFamily="18" charset="0"/>
                          <a:cs typeface="Times New Roman" pitchFamily="18" charset="0"/>
                        </a:rPr>
                        <a:t>Érintettek köre</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0" u="none" strike="noStrike" cap="none" normalizeH="0" baseline="0" smtClean="0">
                          <a:ln>
                            <a:noFill/>
                          </a:ln>
                          <a:solidFill>
                            <a:srgbClr val="FFFFFF"/>
                          </a:solidFill>
                          <a:effectLst/>
                          <a:latin typeface="Times New Roman" pitchFamily="18" charset="0"/>
                          <a:cs typeface="Times New Roman" pitchFamily="18" charset="0"/>
                        </a:rPr>
                        <a:t>Várható eredmény</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hu-HU" sz="1200" b="1" i="0" u="none" strike="noStrike" cap="none" normalizeH="0" baseline="0" smtClean="0">
                          <a:ln>
                            <a:noFill/>
                          </a:ln>
                          <a:solidFill>
                            <a:srgbClr val="FFFFFF"/>
                          </a:solidFill>
                          <a:effectLst/>
                          <a:latin typeface="Times New Roman" pitchFamily="18" charset="0"/>
                          <a:cs typeface="Times New Roman" pitchFamily="18" charset="0"/>
                        </a:rPr>
                        <a:t>Dokumen-táció</a:t>
                      </a:r>
                      <a:endParaRPr kumimoji="0" lang="hu-HU"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6" name="Dia számának helye 5"/>
          <p:cNvSpPr>
            <a:spLocks noGrp="1"/>
          </p:cNvSpPr>
          <p:nvPr>
            <p:ph type="sldNum" sz="quarter" idx="12"/>
          </p:nvPr>
        </p:nvSpPr>
        <p:spPr/>
        <p:txBody>
          <a:bodyPr/>
          <a:lstStyle/>
          <a:p>
            <a:pPr>
              <a:defRPr/>
            </a:pPr>
            <a:fld id="{870CF81A-F1F4-49BC-B0B6-C61FB8894890}" type="slidenum">
              <a:rPr lang="hu-HU"/>
              <a:pPr>
                <a:defRPr/>
              </a:pPr>
              <a:t>63</a:t>
            </a:fld>
            <a:endParaRPr lang="hu-HU"/>
          </a:p>
        </p:txBody>
      </p:sp>
      <p:sp>
        <p:nvSpPr>
          <p:cNvPr id="7" name="Dátum helye 6"/>
          <p:cNvSpPr>
            <a:spLocks noGrp="1"/>
          </p:cNvSpPr>
          <p:nvPr>
            <p:ph type="dt" sz="quarter" idx="10"/>
          </p:nvPr>
        </p:nvSpPr>
        <p:spPr/>
        <p:txBody>
          <a:bodyPr/>
          <a:lstStyle/>
          <a:p>
            <a:pPr>
              <a:defRPr/>
            </a:pPr>
            <a:fld id="{E3719136-B0DE-47C4-B9DA-7B4DD1B07E07}" type="datetime1">
              <a:rPr lang="hu-HU"/>
              <a:pPr>
                <a:defRPr/>
              </a:pPr>
              <a:t>2012.05.06.</a:t>
            </a:fld>
            <a:endParaRPr lang="hu-HU"/>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260350"/>
            <a:ext cx="8229600" cy="6064250"/>
          </a:xfrm>
        </p:spPr>
        <p:txBody>
          <a:bodyPr>
            <a:normAutofit fontScale="85000" lnSpcReduction="20000"/>
          </a:bodyPr>
          <a:lstStyle/>
          <a:p>
            <a:pPr marL="274320" indent="-274320" algn="just" fontAlgn="auto">
              <a:spcAft>
                <a:spcPts val="0"/>
              </a:spcAft>
              <a:buClr>
                <a:schemeClr val="accent3"/>
              </a:buClr>
              <a:buFont typeface="Wingdings 2"/>
              <a:buNone/>
              <a:defRPr/>
            </a:pPr>
            <a:r>
              <a:rPr lang="hu-HU" b="1" u="sng" dirty="0" smtClean="0">
                <a:latin typeface="+mj-lt"/>
              </a:rPr>
              <a:t>III.6.2. A NYÍRSÉGI TÖBBCÉLÚ KISTÉRSÉGI TÁRSULÁS SZEREPE A KÖZOKTATÁSIRÁNYÍTÁS, -SZERVEZÉS ÉS FELADATELLÁTÁS TERÜLETÉN</a:t>
            </a:r>
            <a:endParaRPr lang="hu-HU"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1. A társulási tanácsa</a:t>
            </a:r>
            <a:endParaRPr lang="hu-HU" b="1"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2. A társulás elnöksége</a:t>
            </a:r>
            <a:endParaRPr lang="hu-HU" b="1"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3. A társulás munkaszervezete</a:t>
            </a:r>
            <a:endParaRPr lang="hu-HU" b="1" dirty="0" smtClean="0">
              <a:latin typeface="+mj-lt"/>
            </a:endParaRPr>
          </a:p>
          <a:p>
            <a:pPr marL="274320" indent="-274320" algn="just" fontAlgn="auto">
              <a:spcAft>
                <a:spcPts val="0"/>
              </a:spcAft>
              <a:buClr>
                <a:schemeClr val="accent3"/>
              </a:buClr>
              <a:buFont typeface="Wingdings 2"/>
              <a:buNone/>
              <a:defRPr/>
            </a:pPr>
            <a:r>
              <a:rPr lang="hu-HU" b="1" u="sng" dirty="0" smtClean="0">
                <a:latin typeface="+mj-lt"/>
              </a:rPr>
              <a:t>III.6.3. A KISTÉRSÉGI KÖZOKTATÁSI INTÉZKEDÉSI TERV MEGVALÓSÍTÁSÁT SZOLGÁLÓ ESZKÖZRENDSZER</a:t>
            </a:r>
            <a:endParaRPr lang="hu-HU" b="1"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dirty="0" smtClean="0">
                <a:latin typeface="+mj-lt"/>
              </a:rPr>
              <a:t>- humán erőforrások, </a:t>
            </a:r>
          </a:p>
          <a:p>
            <a:pPr marL="274320" indent="-274320" algn="just" fontAlgn="auto">
              <a:spcAft>
                <a:spcPts val="0"/>
              </a:spcAft>
              <a:buClr>
                <a:schemeClr val="accent3"/>
              </a:buClr>
              <a:buFont typeface="Wingdings 2"/>
              <a:buNone/>
              <a:defRPr/>
            </a:pPr>
            <a:r>
              <a:rPr lang="hu-HU" dirty="0" smtClean="0">
                <a:latin typeface="+mj-lt"/>
              </a:rPr>
              <a:t>- a kistérség intézményeiben meglévő szakmai kompetencia és szakértelem </a:t>
            </a:r>
          </a:p>
          <a:p>
            <a:pPr marL="274320" indent="-274320" algn="just" fontAlgn="auto">
              <a:spcAft>
                <a:spcPts val="0"/>
              </a:spcAft>
              <a:buClr>
                <a:schemeClr val="accent3"/>
              </a:buClr>
              <a:buFont typeface="Wingdings 2"/>
              <a:buNone/>
              <a:defRPr/>
            </a:pPr>
            <a:r>
              <a:rPr lang="hu-HU" dirty="0" smtClean="0">
                <a:latin typeface="+mj-lt"/>
              </a:rPr>
              <a:t>- anyagi erőforrások: a társult tagok hozzájárulásai, a költségvetési támogatások, valamint a pályázati lehetőségek.</a:t>
            </a:r>
          </a:p>
          <a:p>
            <a:pPr marL="274320" indent="-274320" algn="just" fontAlgn="auto">
              <a:spcAft>
                <a:spcPts val="0"/>
              </a:spcAft>
              <a:buClr>
                <a:schemeClr val="accent3"/>
              </a:buClr>
              <a:buFont typeface="Wingdings 2"/>
              <a:buNone/>
              <a:defRPr/>
            </a:pPr>
            <a:r>
              <a:rPr lang="hu-HU" b="1" dirty="0" smtClean="0">
                <a:latin typeface="+mj-lt"/>
              </a:rPr>
              <a:t> </a:t>
            </a:r>
            <a:endParaRPr lang="hu-HU" dirty="0" smtClean="0">
              <a:latin typeface="+mj-lt"/>
            </a:endParaRPr>
          </a:p>
          <a:p>
            <a:pPr marL="274320" indent="-274320" algn="just" fontAlgn="auto">
              <a:spcAft>
                <a:spcPts val="0"/>
              </a:spcAft>
              <a:buClr>
                <a:schemeClr val="accent3"/>
              </a:buClr>
              <a:buFont typeface="Wingdings 2"/>
              <a:buNone/>
              <a:defRPr/>
            </a:pPr>
            <a:r>
              <a:rPr lang="hu-HU" b="1" u="sng" dirty="0" smtClean="0">
                <a:latin typeface="+mj-lt"/>
              </a:rPr>
              <a:t>III.6.4. A KISTÉRSÉGI KÖZOKTATÁSI INTÉZKEDÉSI TERV MEGVALÓSÍTÁSÁT SZOLGÁLÓ KAPCSOLATRENDSZER</a:t>
            </a:r>
            <a:endParaRPr lang="hu-HU" b="1" dirty="0" smtClean="0">
              <a:latin typeface="+mj-lt"/>
            </a:endParaRP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dirty="0" smtClean="0">
                <a:latin typeface="+mj-lt"/>
              </a:rPr>
              <a:t>- az együttműködésen alapuló partneri kapcsolat a meghatározó</a:t>
            </a:r>
            <a:r>
              <a:rPr lang="hu-HU" dirty="0" smtClean="0"/>
              <a:t>. </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9C4893EA-44A7-4B59-B07D-9D2EE5EE5698}" type="slidenum">
              <a:rPr lang="hu-HU"/>
              <a:pPr>
                <a:defRPr/>
              </a:pPr>
              <a:t>64</a:t>
            </a:fld>
            <a:endParaRPr lang="hu-HU"/>
          </a:p>
        </p:txBody>
      </p:sp>
      <p:sp>
        <p:nvSpPr>
          <p:cNvPr id="5" name="Dátum helye 4"/>
          <p:cNvSpPr>
            <a:spLocks noGrp="1"/>
          </p:cNvSpPr>
          <p:nvPr>
            <p:ph type="dt" sz="quarter" idx="10"/>
          </p:nvPr>
        </p:nvSpPr>
        <p:spPr/>
        <p:txBody>
          <a:bodyPr/>
          <a:lstStyle/>
          <a:p>
            <a:pPr>
              <a:defRPr/>
            </a:pPr>
            <a:fld id="{5CD28858-FFF1-4864-9853-C9A8E2763A98}" type="datetime1">
              <a:rPr lang="hu-HU"/>
              <a:pPr>
                <a:defRPr/>
              </a:pPr>
              <a:t>2012.05.06.</a:t>
            </a:fld>
            <a:endParaRPr lang="hu-HU"/>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fontAlgn="auto">
              <a:spcAft>
                <a:spcPts val="0"/>
              </a:spcAft>
              <a:defRPr/>
            </a:pPr>
            <a:r>
              <a:rPr lang="hu-HU" sz="3600" b="1" u="sng" dirty="0" smtClean="0"/>
              <a:t>IV. AZ INTÉZKEDÉSI TERV ÖSSZHANGJA A HELYI ÉS MEGYEI SZINTŰ TERVEZÉSSEL</a:t>
            </a:r>
            <a:r>
              <a:rPr lang="hu-HU" b="1" dirty="0" smtClean="0"/>
              <a:t/>
            </a:r>
            <a:br>
              <a:rPr lang="hu-HU" b="1" dirty="0" smtClean="0"/>
            </a:br>
            <a:endParaRPr lang="hu-HU" dirty="0"/>
          </a:p>
        </p:txBody>
      </p:sp>
      <p:sp>
        <p:nvSpPr>
          <p:cNvPr id="3" name="Tartalom helye 2"/>
          <p:cNvSpPr>
            <a:spLocks noGrp="1"/>
          </p:cNvSpPr>
          <p:nvPr>
            <p:ph idx="1"/>
          </p:nvPr>
        </p:nvSpPr>
        <p:spPr/>
        <p:txBody>
          <a:bodyPr>
            <a:normAutofit fontScale="92500" lnSpcReduction="10000"/>
          </a:bodyPr>
          <a:lstStyle/>
          <a:p>
            <a:pPr marL="274320" indent="-274320" algn="just" fontAlgn="auto">
              <a:spcAft>
                <a:spcPts val="0"/>
              </a:spcAft>
              <a:buClr>
                <a:schemeClr val="accent3"/>
              </a:buClr>
              <a:buFont typeface="Wingdings 2"/>
              <a:buNone/>
              <a:defRPr/>
            </a:pPr>
            <a:r>
              <a:rPr lang="hu-HU" dirty="0" smtClean="0">
                <a:latin typeface="+mj-lt"/>
              </a:rPr>
              <a:t>A Nyírségi Többcélú Kistérségi Társulás Közoktatási Intézkedési Terve (2008-2014.) figyelembe vette a </a:t>
            </a:r>
          </a:p>
          <a:p>
            <a:pPr marL="274320" indent="-274320" algn="just" fontAlgn="auto">
              <a:spcAft>
                <a:spcPts val="0"/>
              </a:spcAft>
              <a:buClr>
                <a:schemeClr val="accent3"/>
              </a:buClr>
              <a:buFont typeface="Wingdings 2"/>
              <a:buNone/>
              <a:defRPr/>
            </a:pPr>
            <a:r>
              <a:rPr lang="hu-HU" dirty="0" smtClean="0">
                <a:latin typeface="+mj-lt"/>
              </a:rPr>
              <a:t>		- helyi szintű fejlesztési elképzeléseket, terveket (NYITÖT 	Közoktatási Koncepciója- 2006.);</a:t>
            </a:r>
          </a:p>
          <a:p>
            <a:pPr marL="274320" indent="-274320" algn="just" fontAlgn="auto">
              <a:spcAft>
                <a:spcPts val="0"/>
              </a:spcAft>
              <a:buClr>
                <a:schemeClr val="accent3"/>
              </a:buClr>
              <a:buFont typeface="Wingdings 2"/>
              <a:buNone/>
              <a:defRPr/>
            </a:pPr>
            <a:r>
              <a:rPr lang="hu-HU" dirty="0" smtClean="0">
                <a:latin typeface="+mj-lt"/>
              </a:rPr>
              <a:t>		- Az Észak-alföldi régió közoktatás-fejlesztési koncepcióját 	(2007-2013);</a:t>
            </a:r>
          </a:p>
          <a:p>
            <a:pPr marL="274320" indent="-274320" algn="just" fontAlgn="auto">
              <a:spcAft>
                <a:spcPts val="0"/>
              </a:spcAft>
              <a:buClr>
                <a:schemeClr val="accent3"/>
              </a:buClr>
              <a:buFont typeface="Wingdings 2"/>
              <a:buNone/>
              <a:defRPr/>
            </a:pPr>
            <a:r>
              <a:rPr lang="hu-HU" dirty="0" smtClean="0">
                <a:latin typeface="+mj-lt"/>
              </a:rPr>
              <a:t>		- az Oktatási és Kulturális Minisztérium közoktatás-	fejlesztési koncepcióját.</a:t>
            </a:r>
          </a:p>
          <a:p>
            <a:pPr marL="274320" indent="-274320" algn="just" fontAlgn="auto">
              <a:spcAft>
                <a:spcPts val="0"/>
              </a:spcAft>
              <a:buClr>
                <a:schemeClr val="accent3"/>
              </a:buClr>
              <a:buFont typeface="Wingdings 2"/>
              <a:buNone/>
              <a:defRPr/>
            </a:pPr>
            <a:r>
              <a:rPr lang="hu-HU" dirty="0" smtClean="0">
                <a:latin typeface="+mj-lt"/>
              </a:rPr>
              <a:t> </a:t>
            </a:r>
          </a:p>
          <a:p>
            <a:pPr marL="274320" indent="-274320" algn="just" fontAlgn="auto">
              <a:spcAft>
                <a:spcPts val="0"/>
              </a:spcAft>
              <a:buClr>
                <a:schemeClr val="accent3"/>
              </a:buClr>
              <a:buFont typeface="Wingdings 2"/>
              <a:buNone/>
              <a:defRPr/>
            </a:pPr>
            <a:r>
              <a:rPr lang="hu-HU" dirty="0" smtClean="0">
                <a:latin typeface="+mj-lt"/>
              </a:rPr>
              <a:t>A Kistérségi Intézkedési Terv készítésének időszakában érvényes Megyei Fejlesztési Terv nem állt rendelkezésre.</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EAF32363-1B6B-451E-9B0A-D9C70D5C33CB}" type="slidenum">
              <a:rPr lang="hu-HU"/>
              <a:pPr>
                <a:defRPr/>
              </a:pPr>
              <a:t>65</a:t>
            </a:fld>
            <a:endParaRPr lang="hu-HU"/>
          </a:p>
        </p:txBody>
      </p:sp>
      <p:sp>
        <p:nvSpPr>
          <p:cNvPr id="5" name="Dátum helye 4"/>
          <p:cNvSpPr>
            <a:spLocks noGrp="1"/>
          </p:cNvSpPr>
          <p:nvPr>
            <p:ph type="dt" sz="quarter" idx="10"/>
          </p:nvPr>
        </p:nvSpPr>
        <p:spPr/>
        <p:txBody>
          <a:bodyPr/>
          <a:lstStyle/>
          <a:p>
            <a:pPr>
              <a:defRPr/>
            </a:pPr>
            <a:fld id="{B6F695A0-E7AD-44DA-9943-ADEE7B57CC39}" type="datetime1">
              <a:rPr lang="hu-HU"/>
              <a:pPr>
                <a:defRPr/>
              </a:pPr>
              <a:t>2012.05.06.</a:t>
            </a:fld>
            <a:endParaRPr lang="hu-H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908050"/>
            <a:ext cx="8229600" cy="1143000"/>
          </a:xfrm>
        </p:spPr>
        <p:txBody>
          <a:bodyPr>
            <a:normAutofit fontScale="90000"/>
          </a:bodyPr>
          <a:lstStyle/>
          <a:p>
            <a:pPr algn="ctr" fontAlgn="auto">
              <a:spcAft>
                <a:spcPts val="0"/>
              </a:spcAft>
              <a:defRPr/>
            </a:pPr>
            <a:r>
              <a:rPr lang="hu-HU" b="1" u="sng" dirty="0" smtClean="0"/>
              <a:t>A NYÍRSÉGI KISTÉRSÉGI INTÉZKEDÉSI TERV ELŐKÉSZÍTÉSE</a:t>
            </a:r>
            <a:r>
              <a:rPr lang="hu-HU" dirty="0" smtClean="0"/>
              <a:t/>
            </a:r>
            <a:br>
              <a:rPr lang="hu-HU" dirty="0" smtClean="0"/>
            </a:br>
            <a:endParaRPr lang="hu-HU" dirty="0"/>
          </a:p>
        </p:txBody>
      </p:sp>
      <p:sp>
        <p:nvSpPr>
          <p:cNvPr id="3" name="Tartalom helye 2"/>
          <p:cNvSpPr>
            <a:spLocks noGrp="1"/>
          </p:cNvSpPr>
          <p:nvPr>
            <p:ph idx="1"/>
          </p:nvPr>
        </p:nvSpPr>
        <p:spPr>
          <a:xfrm>
            <a:off x="457200" y="1557338"/>
            <a:ext cx="8229600" cy="4767262"/>
          </a:xfrm>
        </p:spPr>
        <p:txBody>
          <a:bodyPr>
            <a:normAutofit fontScale="92500" lnSpcReduction="10000"/>
          </a:bodyPr>
          <a:lstStyle/>
          <a:p>
            <a:pPr marL="274320" indent="-274320" algn="just" fontAlgn="auto">
              <a:spcAft>
                <a:spcPts val="0"/>
              </a:spcAft>
              <a:buClr>
                <a:schemeClr val="accent3"/>
              </a:buClr>
              <a:buFont typeface="Wingdings 2"/>
              <a:buNone/>
              <a:defRPr/>
            </a:pPr>
            <a:r>
              <a:rPr lang="hu-HU" b="1" dirty="0" smtClean="0">
                <a:latin typeface="+mj-lt"/>
              </a:rPr>
              <a:t>Nyíregyháza MJV Közgyűlése 10/2008. (I.14.) számú határozatában </a:t>
            </a:r>
            <a:r>
              <a:rPr lang="hu-HU" dirty="0" smtClean="0">
                <a:latin typeface="+mj-lt"/>
              </a:rPr>
              <a:t>döntött a</a:t>
            </a:r>
            <a:r>
              <a:rPr lang="hu-HU" b="1" dirty="0" smtClean="0">
                <a:latin typeface="+mj-lt"/>
              </a:rPr>
              <a:t> </a:t>
            </a:r>
            <a:r>
              <a:rPr lang="hu-HU" dirty="0" smtClean="0">
                <a:latin typeface="+mj-lt"/>
              </a:rPr>
              <a:t>Nyírségi Többcélú Kistérségi Társulás Közoktatási Intézkedési Tervének előkészítéséről:</a:t>
            </a:r>
          </a:p>
          <a:p>
            <a:pPr marL="274320" indent="-274320" algn="just" fontAlgn="auto">
              <a:spcAft>
                <a:spcPts val="0"/>
              </a:spcAft>
              <a:buClr>
                <a:schemeClr val="accent3"/>
              </a:buClr>
              <a:buFont typeface="Wingdings 2"/>
              <a:buChar char=""/>
              <a:defRPr/>
            </a:pPr>
            <a:r>
              <a:rPr lang="hu-HU" dirty="0" smtClean="0">
                <a:latin typeface="+mj-lt"/>
              </a:rPr>
              <a:t>egyetértett a Nyírségi Többcélú Kistérségi Társulás Közoktatási Intézkedési Terv elkészítésével. Tartalmi szerkezetét az 1. számú, a végrehajtás ütemezését a 2. számú melléklet szerint jóváhagyta.</a:t>
            </a:r>
          </a:p>
          <a:p>
            <a:pPr marL="274320" indent="-274320" algn="just" fontAlgn="auto">
              <a:spcAft>
                <a:spcPts val="0"/>
              </a:spcAft>
              <a:buClr>
                <a:schemeClr val="accent3"/>
              </a:buClr>
              <a:buFont typeface="Wingdings 2"/>
              <a:buChar char=""/>
              <a:defRPr/>
            </a:pPr>
            <a:r>
              <a:rPr lang="hu-HU" dirty="0" smtClean="0">
                <a:latin typeface="+mj-lt"/>
              </a:rPr>
              <a:t>megbízta az Oktatási, Kulturális és Sport Iroda vezetőjét a</a:t>
            </a:r>
            <a:r>
              <a:rPr lang="hu-HU" b="1" dirty="0" smtClean="0">
                <a:latin typeface="+mj-lt"/>
              </a:rPr>
              <a:t> </a:t>
            </a:r>
            <a:r>
              <a:rPr lang="hu-HU" dirty="0" smtClean="0">
                <a:latin typeface="+mj-lt"/>
              </a:rPr>
              <a:t>Nyírségi Többcélú Kistérségi Társulás Közoktatási Intézkedési Terv előkészítésével, továbbá, hogy az intézkedési terv elkészítésére a szolgáltató, tanácsadó szervezet kiválasztását egyszerű ajánlatkéréssel bonyolítsa le.</a:t>
            </a:r>
          </a:p>
          <a:p>
            <a:pPr marL="274320" indent="-274320" algn="just" fontAlgn="auto">
              <a:spcAft>
                <a:spcPts val="0"/>
              </a:spcAft>
              <a:buClr>
                <a:schemeClr val="accent3"/>
              </a:buClr>
              <a:buFont typeface="Wingdings 2"/>
              <a:buChar char=""/>
              <a:defRPr/>
            </a:pPr>
            <a:r>
              <a:rPr lang="hu-HU" dirty="0" smtClean="0">
                <a:latin typeface="+mj-lt"/>
              </a:rPr>
              <a:t>Határidő: 2008. január 31.</a:t>
            </a: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EF7FBC11-66DC-4A63-9D6D-4E7FA6EF22CF}" type="slidenum">
              <a:rPr lang="hu-HU"/>
              <a:pPr>
                <a:defRPr/>
              </a:pPr>
              <a:t>7</a:t>
            </a:fld>
            <a:endParaRPr lang="hu-HU"/>
          </a:p>
        </p:txBody>
      </p:sp>
      <p:sp>
        <p:nvSpPr>
          <p:cNvPr id="5" name="Dátum helye 4"/>
          <p:cNvSpPr>
            <a:spLocks noGrp="1"/>
          </p:cNvSpPr>
          <p:nvPr>
            <p:ph type="dt" sz="quarter" idx="10"/>
          </p:nvPr>
        </p:nvSpPr>
        <p:spPr/>
        <p:txBody>
          <a:bodyPr/>
          <a:lstStyle/>
          <a:p>
            <a:pPr>
              <a:defRPr/>
            </a:pPr>
            <a:fld id="{6D48DC8E-09DA-4921-9855-6F1124A49A67}" type="datetime1">
              <a:rPr lang="hu-HU"/>
              <a:pPr>
                <a:defRPr/>
              </a:pPr>
              <a:t>2012.05.06.</a:t>
            </a:fld>
            <a:endParaRPr lang="hu-H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1268413"/>
            <a:ext cx="8229600" cy="1143000"/>
          </a:xfrm>
        </p:spPr>
        <p:txBody>
          <a:bodyPr>
            <a:normAutofit fontScale="90000"/>
          </a:bodyPr>
          <a:lstStyle/>
          <a:p>
            <a:pPr algn="just" fontAlgn="auto">
              <a:spcAft>
                <a:spcPts val="0"/>
              </a:spcAft>
              <a:defRPr/>
            </a:pPr>
            <a:r>
              <a:rPr lang="hu-HU" sz="2700" b="1" dirty="0" smtClean="0"/>
              <a:t>1.sz. melléklet- Nyírségi Többcélú Kistérségi Társulás Közoktatási Intézkedési Terv (elfogadott tartalmi szerkezet)</a:t>
            </a:r>
            <a:r>
              <a:rPr lang="hu-HU" sz="5400" dirty="0" smtClean="0"/>
              <a:t/>
            </a:r>
            <a:br>
              <a:rPr lang="hu-HU" sz="5400" dirty="0" smtClean="0"/>
            </a:br>
            <a:r>
              <a:rPr lang="hu-HU" sz="5400" dirty="0" smtClean="0"/>
              <a:t> </a:t>
            </a:r>
            <a:br>
              <a:rPr lang="hu-HU" sz="5400" dirty="0" smtClean="0"/>
            </a:br>
            <a:endParaRPr lang="hu-HU" dirty="0"/>
          </a:p>
        </p:txBody>
      </p:sp>
      <p:sp>
        <p:nvSpPr>
          <p:cNvPr id="3" name="Tartalom helye 2"/>
          <p:cNvSpPr>
            <a:spLocks noGrp="1"/>
          </p:cNvSpPr>
          <p:nvPr>
            <p:ph idx="1"/>
          </p:nvPr>
        </p:nvSpPr>
        <p:spPr>
          <a:xfrm>
            <a:off x="457200" y="1125538"/>
            <a:ext cx="8229600" cy="5732462"/>
          </a:xfrm>
        </p:spPr>
        <p:txBody>
          <a:bodyPr>
            <a:normAutofit fontScale="25000" lnSpcReduction="20000"/>
          </a:bodyPr>
          <a:lstStyle/>
          <a:p>
            <a:pPr marL="274320" indent="-274320" fontAlgn="auto">
              <a:spcAft>
                <a:spcPts val="0"/>
              </a:spcAft>
              <a:buClr>
                <a:schemeClr val="accent3"/>
              </a:buClr>
              <a:buFont typeface="Wingdings 2"/>
              <a:buNone/>
              <a:defRPr/>
            </a:pPr>
            <a:r>
              <a:rPr lang="hu-HU" sz="4800" b="1" dirty="0" smtClean="0">
                <a:latin typeface="+mj-lt"/>
              </a:rPr>
              <a:t>Előszó</a:t>
            </a:r>
            <a:endParaRPr lang="hu-HU" sz="4800" dirty="0" smtClean="0">
              <a:latin typeface="+mj-lt"/>
            </a:endParaRPr>
          </a:p>
          <a:p>
            <a:pPr marL="274320" indent="-274320" fontAlgn="auto">
              <a:spcAft>
                <a:spcPts val="0"/>
              </a:spcAft>
              <a:buClr>
                <a:schemeClr val="accent3"/>
              </a:buClr>
              <a:buFont typeface="Wingdings 2"/>
              <a:buNone/>
              <a:defRPr/>
            </a:pPr>
            <a:r>
              <a:rPr lang="hu-HU" sz="4800" b="1" dirty="0" smtClean="0">
                <a:latin typeface="+mj-lt"/>
              </a:rPr>
              <a:t> </a:t>
            </a:r>
            <a:endParaRPr lang="hu-HU" sz="4800" dirty="0" smtClean="0">
              <a:latin typeface="+mj-lt"/>
            </a:endParaRPr>
          </a:p>
          <a:p>
            <a:pPr marL="274320" indent="-274320" fontAlgn="auto">
              <a:spcAft>
                <a:spcPts val="0"/>
              </a:spcAft>
              <a:buClr>
                <a:schemeClr val="accent3"/>
              </a:buClr>
              <a:buFont typeface="Wingdings 2"/>
              <a:buNone/>
              <a:defRPr/>
            </a:pPr>
            <a:r>
              <a:rPr lang="hu-HU" sz="4800" b="1" dirty="0" smtClean="0">
                <a:latin typeface="+mj-lt"/>
              </a:rPr>
              <a:t>1.</a:t>
            </a:r>
            <a:r>
              <a:rPr lang="hu-HU" sz="4800" dirty="0" smtClean="0">
                <a:latin typeface="+mj-lt"/>
              </a:rPr>
              <a:t> </a:t>
            </a:r>
            <a:r>
              <a:rPr lang="hu-HU" sz="4800" b="1" dirty="0" smtClean="0">
                <a:latin typeface="+mj-lt"/>
              </a:rPr>
              <a:t>Helyzetelemzés</a:t>
            </a:r>
            <a:endParaRPr lang="hu-HU" sz="4800" dirty="0" smtClean="0">
              <a:latin typeface="+mj-lt"/>
            </a:endParaRPr>
          </a:p>
          <a:p>
            <a:pPr marL="274320" indent="-274320" fontAlgn="auto">
              <a:spcAft>
                <a:spcPts val="0"/>
              </a:spcAft>
              <a:buClr>
                <a:schemeClr val="accent3"/>
              </a:buClr>
              <a:buFont typeface="Wingdings 2"/>
              <a:buNone/>
              <a:defRPr/>
            </a:pPr>
            <a:r>
              <a:rPr lang="hu-HU" sz="4800" dirty="0" smtClean="0">
                <a:latin typeface="+mj-lt"/>
              </a:rPr>
              <a:t>    A Többcélú Kistérségi Társulás megalakulása, alapadatai, demográfiai tendenciák</a:t>
            </a:r>
          </a:p>
          <a:p>
            <a:pPr marL="274320" indent="-274320" fontAlgn="auto">
              <a:spcAft>
                <a:spcPts val="0"/>
              </a:spcAft>
              <a:buClr>
                <a:schemeClr val="accent3"/>
              </a:buClr>
              <a:buFont typeface="Wingdings 2"/>
              <a:buNone/>
              <a:defRPr/>
            </a:pPr>
            <a:r>
              <a:rPr lang="hu-HU" sz="4800" dirty="0" smtClean="0">
                <a:latin typeface="+mj-lt"/>
              </a:rPr>
              <a:t>1.1. A feladatellátás intézményszerkezete, feladatellátás jellemzői a kistérségben</a:t>
            </a:r>
          </a:p>
          <a:p>
            <a:pPr lvl="2" indent="-246888" fontAlgn="auto">
              <a:spcAft>
                <a:spcPts val="0"/>
              </a:spcAft>
              <a:buFont typeface="Wingdings 2"/>
              <a:buNone/>
              <a:defRPr/>
            </a:pPr>
            <a:r>
              <a:rPr lang="hu-HU" sz="4800" dirty="0" smtClean="0">
                <a:latin typeface="+mj-lt"/>
              </a:rPr>
              <a:t>1.1.1. A gyermekek óvodai nevelése</a:t>
            </a:r>
          </a:p>
          <a:p>
            <a:pPr lvl="2" indent="-246888" fontAlgn="auto">
              <a:spcAft>
                <a:spcPts val="0"/>
              </a:spcAft>
              <a:buFont typeface="Wingdings 2"/>
              <a:buNone/>
              <a:defRPr/>
            </a:pPr>
            <a:r>
              <a:rPr lang="hu-HU" sz="4800" dirty="0" smtClean="0">
                <a:latin typeface="+mj-lt"/>
              </a:rPr>
              <a:t>1.1.2. Az általános iskolai oktatás</a:t>
            </a:r>
          </a:p>
          <a:p>
            <a:pPr lvl="2" indent="-246888" fontAlgn="auto">
              <a:spcAft>
                <a:spcPts val="0"/>
              </a:spcAft>
              <a:buFont typeface="Wingdings 2"/>
              <a:buNone/>
              <a:defRPr/>
            </a:pPr>
            <a:r>
              <a:rPr lang="hu-HU" sz="4800" dirty="0" smtClean="0">
                <a:latin typeface="+mj-lt"/>
              </a:rPr>
              <a:t>1.1.3. Középiskolai oktatás, iskolarendszerű szakképzés, kollégiumi ellátás</a:t>
            </a:r>
          </a:p>
          <a:p>
            <a:pPr lvl="2" indent="-246888" fontAlgn="auto">
              <a:spcAft>
                <a:spcPts val="0"/>
              </a:spcAft>
              <a:buFont typeface="Wingdings 2"/>
              <a:buNone/>
              <a:defRPr/>
            </a:pPr>
            <a:r>
              <a:rPr lang="hu-HU" sz="4800" dirty="0" smtClean="0">
                <a:latin typeface="+mj-lt"/>
              </a:rPr>
              <a:t>1.1.4. Gimnáziumi képzés</a:t>
            </a:r>
          </a:p>
          <a:p>
            <a:pPr lvl="2" indent="-246888" fontAlgn="auto">
              <a:spcAft>
                <a:spcPts val="0"/>
              </a:spcAft>
              <a:buFont typeface="Wingdings 2"/>
              <a:buNone/>
              <a:defRPr/>
            </a:pPr>
            <a:r>
              <a:rPr lang="hu-HU" sz="4800" dirty="0" smtClean="0">
                <a:latin typeface="+mj-lt"/>
              </a:rPr>
              <a:t>1.1.5. Szakközépiskolai és Szakiskolai képzés</a:t>
            </a:r>
          </a:p>
          <a:p>
            <a:pPr lvl="2" indent="-246888" fontAlgn="auto">
              <a:spcAft>
                <a:spcPts val="0"/>
              </a:spcAft>
              <a:buFont typeface="Wingdings 2"/>
              <a:buNone/>
              <a:defRPr/>
            </a:pPr>
            <a:r>
              <a:rPr lang="hu-HU" sz="4800" dirty="0" smtClean="0">
                <a:latin typeface="+mj-lt"/>
              </a:rPr>
              <a:t>1.1.6. Kollégiumi ellátás</a:t>
            </a:r>
          </a:p>
          <a:p>
            <a:pPr lvl="2" indent="-246888" fontAlgn="auto">
              <a:spcAft>
                <a:spcPts val="0"/>
              </a:spcAft>
              <a:buFont typeface="Wingdings 2"/>
              <a:buNone/>
              <a:defRPr/>
            </a:pPr>
            <a:r>
              <a:rPr lang="hu-HU" sz="4800" dirty="0" smtClean="0">
                <a:latin typeface="+mj-lt"/>
              </a:rPr>
              <a:t>1.1.7. Felnőttoktatás</a:t>
            </a:r>
          </a:p>
          <a:p>
            <a:pPr lvl="2" indent="-246888" fontAlgn="auto">
              <a:spcAft>
                <a:spcPts val="0"/>
              </a:spcAft>
              <a:buFont typeface="Wingdings 2"/>
              <a:buNone/>
              <a:defRPr/>
            </a:pPr>
            <a:r>
              <a:rPr lang="hu-HU" sz="4800" dirty="0" smtClean="0">
                <a:latin typeface="+mj-lt"/>
              </a:rPr>
              <a:t>1.1.8. Szakszolgálati ellátás</a:t>
            </a:r>
          </a:p>
          <a:p>
            <a:pPr lvl="2" indent="-246888" fontAlgn="auto">
              <a:spcAft>
                <a:spcPts val="0"/>
              </a:spcAft>
              <a:buFont typeface="Wingdings 2"/>
              <a:buNone/>
              <a:defRPr/>
            </a:pPr>
            <a:r>
              <a:rPr lang="hu-HU" sz="4800" dirty="0" smtClean="0">
                <a:latin typeface="+mj-lt"/>
              </a:rPr>
              <a:t>1.1.9. Alapfokú művészetoktatás</a:t>
            </a:r>
          </a:p>
          <a:p>
            <a:pPr marL="274320" indent="-274320" fontAlgn="auto">
              <a:spcAft>
                <a:spcPts val="0"/>
              </a:spcAft>
              <a:buClr>
                <a:schemeClr val="accent3"/>
              </a:buClr>
              <a:buFont typeface="Wingdings 2"/>
              <a:buNone/>
              <a:defRPr/>
            </a:pPr>
            <a:r>
              <a:rPr lang="hu-HU" sz="4800" dirty="0" smtClean="0">
                <a:latin typeface="+mj-lt"/>
              </a:rPr>
              <a:t>	           1.1.10. Nem önkormányzati óvodák és iskolák</a:t>
            </a:r>
          </a:p>
          <a:p>
            <a:pPr marL="274320" indent="-274320" fontAlgn="auto">
              <a:spcAft>
                <a:spcPts val="0"/>
              </a:spcAft>
              <a:buClr>
                <a:schemeClr val="accent3"/>
              </a:buClr>
              <a:buFont typeface="Wingdings 2"/>
              <a:buNone/>
              <a:defRPr/>
            </a:pPr>
            <a:r>
              <a:rPr lang="hu-HU" sz="4800" dirty="0" smtClean="0">
                <a:latin typeface="+mj-lt"/>
              </a:rPr>
              <a:t> 1.2. Demográfiai helyzet, kapacitás, prognózis</a:t>
            </a:r>
          </a:p>
          <a:p>
            <a:pPr marL="274320" indent="-274320" fontAlgn="auto">
              <a:spcAft>
                <a:spcPts val="0"/>
              </a:spcAft>
              <a:buClr>
                <a:schemeClr val="accent3"/>
              </a:buClr>
              <a:buFont typeface="Wingdings 2"/>
              <a:buNone/>
              <a:defRPr/>
            </a:pPr>
            <a:r>
              <a:rPr lang="hu-HU" sz="4800" dirty="0" smtClean="0">
                <a:latin typeface="+mj-lt"/>
              </a:rPr>
              <a:t> </a:t>
            </a:r>
          </a:p>
          <a:p>
            <a:pPr marL="274320" indent="-274320" fontAlgn="auto">
              <a:spcAft>
                <a:spcPts val="0"/>
              </a:spcAft>
              <a:buClr>
                <a:schemeClr val="accent3"/>
              </a:buClr>
              <a:buFont typeface="Wingdings 2"/>
              <a:buNone/>
              <a:defRPr/>
            </a:pPr>
            <a:r>
              <a:rPr lang="hu-HU" sz="4800" b="1" dirty="0" smtClean="0">
                <a:latin typeface="+mj-lt"/>
              </a:rPr>
              <a:t>2. Intézkedési terv</a:t>
            </a:r>
            <a:endParaRPr lang="hu-HU" sz="4800" dirty="0" smtClean="0">
              <a:latin typeface="+mj-lt"/>
            </a:endParaRPr>
          </a:p>
          <a:p>
            <a:pPr marL="640080" lvl="1" indent="-246888" fontAlgn="auto">
              <a:spcAft>
                <a:spcPts val="0"/>
              </a:spcAft>
              <a:buFont typeface="Wingdings 2"/>
              <a:buNone/>
              <a:defRPr/>
            </a:pPr>
            <a:r>
              <a:rPr lang="hu-HU" sz="4800" dirty="0" smtClean="0">
                <a:latin typeface="+mj-lt"/>
              </a:rPr>
              <a:t>2.1 Helyi oktatáspolitikai alapelvek</a:t>
            </a:r>
          </a:p>
          <a:p>
            <a:pPr marL="274320" indent="-274320" fontAlgn="auto">
              <a:spcAft>
                <a:spcPts val="0"/>
              </a:spcAft>
              <a:buClr>
                <a:schemeClr val="accent3"/>
              </a:buClr>
              <a:buFont typeface="Wingdings 2"/>
              <a:buNone/>
              <a:defRPr/>
            </a:pPr>
            <a:r>
              <a:rPr lang="hu-HU" sz="4800" dirty="0" smtClean="0">
                <a:latin typeface="+mj-lt"/>
              </a:rPr>
              <a:t>	   Az egyes települések szerepe a térségi feladatellátásban</a:t>
            </a:r>
          </a:p>
          <a:p>
            <a:pPr marL="640080" lvl="1" indent="-246888" fontAlgn="auto">
              <a:spcAft>
                <a:spcPts val="0"/>
              </a:spcAft>
              <a:buFont typeface="Wingdings 2"/>
              <a:buNone/>
              <a:defRPr/>
            </a:pPr>
            <a:r>
              <a:rPr lang="hu-HU" sz="4800" dirty="0" smtClean="0">
                <a:latin typeface="+mj-lt"/>
              </a:rPr>
              <a:t>2.2. A kötelező közoktatási feladatok ellátása</a:t>
            </a:r>
          </a:p>
          <a:p>
            <a:pPr marL="640080" lvl="1" indent="-246888" fontAlgn="auto">
              <a:spcAft>
                <a:spcPts val="0"/>
              </a:spcAft>
              <a:buFont typeface="Wingdings 2"/>
              <a:buNone/>
              <a:defRPr/>
            </a:pPr>
            <a:r>
              <a:rPr lang="hu-HU" sz="4800" dirty="0" smtClean="0">
                <a:latin typeface="+mj-lt"/>
              </a:rPr>
              <a:t>2.3. Nem kötelező közoktatási feladatok ellátása</a:t>
            </a:r>
          </a:p>
          <a:p>
            <a:pPr marL="640080" lvl="1" indent="-246888" fontAlgn="auto">
              <a:spcAft>
                <a:spcPts val="0"/>
              </a:spcAft>
              <a:buFont typeface="Wingdings 2"/>
              <a:buNone/>
              <a:defRPr/>
            </a:pPr>
            <a:r>
              <a:rPr lang="hu-HU" sz="4800" dirty="0" smtClean="0">
                <a:latin typeface="+mj-lt"/>
              </a:rPr>
              <a:t>2.4. Tervezett intézkedések</a:t>
            </a:r>
          </a:p>
          <a:p>
            <a:pPr marL="274320" indent="-274320" fontAlgn="auto">
              <a:spcAft>
                <a:spcPts val="0"/>
              </a:spcAft>
              <a:buClr>
                <a:schemeClr val="accent3"/>
              </a:buClr>
              <a:buFont typeface="Wingdings 2"/>
              <a:buNone/>
              <a:defRPr/>
            </a:pPr>
            <a:r>
              <a:rPr lang="hu-HU" sz="4800" dirty="0" smtClean="0">
                <a:latin typeface="+mj-lt"/>
              </a:rPr>
              <a:t>		2.4.1.  Óvodákat érintő intézkedések</a:t>
            </a:r>
          </a:p>
          <a:p>
            <a:pPr marL="274320" indent="-274320" fontAlgn="auto">
              <a:spcAft>
                <a:spcPts val="0"/>
              </a:spcAft>
              <a:buClr>
                <a:schemeClr val="accent3"/>
              </a:buClr>
              <a:buFont typeface="Wingdings 2"/>
              <a:buNone/>
              <a:defRPr/>
            </a:pPr>
            <a:r>
              <a:rPr lang="hu-HU" sz="4800" dirty="0" smtClean="0">
                <a:latin typeface="+mj-lt"/>
              </a:rPr>
              <a:t>		2.4.2.  Az általános iskolákat és az alapfokú művészetoktatást érintő intézkedések</a:t>
            </a:r>
          </a:p>
          <a:p>
            <a:pPr marL="274320" indent="-274320" fontAlgn="auto">
              <a:spcAft>
                <a:spcPts val="0"/>
              </a:spcAft>
              <a:buClr>
                <a:schemeClr val="accent3"/>
              </a:buClr>
              <a:buFont typeface="Wingdings 2"/>
              <a:buNone/>
              <a:defRPr/>
            </a:pPr>
            <a:r>
              <a:rPr lang="hu-HU" sz="4800" dirty="0" smtClean="0">
                <a:latin typeface="+mj-lt"/>
              </a:rPr>
              <a:t>		2.4.3.  A középfokú iskolákat és a kollégiumokat érintő intézkedések</a:t>
            </a:r>
          </a:p>
          <a:p>
            <a:pPr marL="274320" indent="-274320" fontAlgn="auto">
              <a:spcAft>
                <a:spcPts val="0"/>
              </a:spcAft>
              <a:buClr>
                <a:schemeClr val="accent3"/>
              </a:buClr>
              <a:buFont typeface="Wingdings 2"/>
              <a:buNone/>
              <a:defRPr/>
            </a:pPr>
            <a:r>
              <a:rPr lang="hu-HU" sz="4800" dirty="0" smtClean="0">
                <a:latin typeface="+mj-lt"/>
              </a:rPr>
              <a:t>		2.4.4.  A szakszolgálatot érintő intézkedések</a:t>
            </a:r>
          </a:p>
          <a:p>
            <a:pPr marL="274320" indent="-274320" fontAlgn="auto">
              <a:spcAft>
                <a:spcPts val="0"/>
              </a:spcAft>
              <a:buClr>
                <a:schemeClr val="accent3"/>
              </a:buClr>
              <a:buFont typeface="Wingdings 2"/>
              <a:buNone/>
              <a:defRPr/>
            </a:pPr>
            <a:r>
              <a:rPr lang="hu-HU" sz="4800" dirty="0" smtClean="0">
                <a:latin typeface="+mj-lt"/>
              </a:rPr>
              <a:t>		2.4.5.  Egyéb intézkedések – hatálya, felülvizsgálata</a:t>
            </a:r>
          </a:p>
          <a:p>
            <a:pPr marL="274320" indent="-274320" fontAlgn="auto">
              <a:spcAft>
                <a:spcPts val="0"/>
              </a:spcAft>
              <a:buClr>
                <a:schemeClr val="accent3"/>
              </a:buClr>
              <a:buFont typeface="Wingdings 2"/>
              <a:buNone/>
              <a:defRPr/>
            </a:pPr>
            <a:r>
              <a:rPr lang="hu-HU" sz="4800" dirty="0" smtClean="0">
                <a:latin typeface="+mj-lt"/>
              </a:rPr>
              <a:t>          </a:t>
            </a:r>
          </a:p>
          <a:p>
            <a:pPr marL="274320" indent="-274320" fontAlgn="auto">
              <a:spcAft>
                <a:spcPts val="0"/>
              </a:spcAft>
              <a:buClr>
                <a:schemeClr val="accent3"/>
              </a:buClr>
              <a:buFont typeface="Wingdings 2"/>
              <a:buNone/>
              <a:defRPr/>
            </a:pPr>
            <a:r>
              <a:rPr lang="hu-HU" sz="4800" b="1" dirty="0" smtClean="0">
                <a:latin typeface="+mj-lt"/>
              </a:rPr>
              <a:t>Táblázatok jegyzéke</a:t>
            </a:r>
            <a:endParaRPr lang="hu-HU" sz="4800" dirty="0" smtClean="0">
              <a:latin typeface="+mj-lt"/>
            </a:endParaRPr>
          </a:p>
          <a:p>
            <a:pPr marL="274320" indent="-274320" fontAlgn="auto">
              <a:spcAft>
                <a:spcPts val="0"/>
              </a:spcAft>
              <a:buClr>
                <a:schemeClr val="accent3"/>
              </a:buClr>
              <a:buFont typeface="Wingdings 2"/>
              <a:buChar char=""/>
              <a:defRPr/>
            </a:pPr>
            <a:endParaRPr lang="hu-HU" dirty="0"/>
          </a:p>
        </p:txBody>
      </p:sp>
      <p:sp>
        <p:nvSpPr>
          <p:cNvPr id="4" name="Dia számának helye 3"/>
          <p:cNvSpPr>
            <a:spLocks noGrp="1"/>
          </p:cNvSpPr>
          <p:nvPr>
            <p:ph type="sldNum" sz="quarter" idx="12"/>
          </p:nvPr>
        </p:nvSpPr>
        <p:spPr/>
        <p:txBody>
          <a:bodyPr/>
          <a:lstStyle/>
          <a:p>
            <a:pPr>
              <a:defRPr/>
            </a:pPr>
            <a:fld id="{DF11DD06-850F-4BA8-82AA-1F0216238C50}" type="slidenum">
              <a:rPr lang="hu-HU"/>
              <a:pPr>
                <a:defRPr/>
              </a:pPr>
              <a:t>8</a:t>
            </a:fld>
            <a:endParaRPr lang="hu-HU"/>
          </a:p>
        </p:txBody>
      </p:sp>
      <p:sp>
        <p:nvSpPr>
          <p:cNvPr id="5" name="Dátum helye 4"/>
          <p:cNvSpPr>
            <a:spLocks noGrp="1"/>
          </p:cNvSpPr>
          <p:nvPr>
            <p:ph type="dt" sz="quarter" idx="10"/>
          </p:nvPr>
        </p:nvSpPr>
        <p:spPr/>
        <p:txBody>
          <a:bodyPr/>
          <a:lstStyle/>
          <a:p>
            <a:pPr>
              <a:defRPr/>
            </a:pPr>
            <a:fld id="{EA45C1A9-9B9A-4286-B3EA-7F0EFBCC0E7E}" type="datetime1">
              <a:rPr lang="hu-HU"/>
              <a:pPr>
                <a:defRPr/>
              </a:pPr>
              <a:t>2012.05.06.</a:t>
            </a:fld>
            <a:endParaRPr lang="hu-H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88913"/>
            <a:ext cx="8229600" cy="6135687"/>
          </a:xfrm>
        </p:spPr>
        <p:txBody>
          <a:bodyPr>
            <a:normAutofit lnSpcReduction="10000"/>
          </a:bodyPr>
          <a:lstStyle/>
          <a:p>
            <a:pPr marL="274320" indent="-274320" algn="ctr" fontAlgn="auto">
              <a:spcAft>
                <a:spcPts val="0"/>
              </a:spcAft>
              <a:buClr>
                <a:schemeClr val="accent3"/>
              </a:buClr>
              <a:buFont typeface="Wingdings 2"/>
              <a:buNone/>
              <a:defRPr/>
            </a:pPr>
            <a:r>
              <a:rPr lang="hu-HU" sz="2200" b="1" dirty="0" smtClean="0">
                <a:latin typeface="+mj-lt"/>
              </a:rPr>
              <a:t>2.sz. mellékelt: Nyírségi Többcélú Kistérségi Társulás Közoktatási Intézkedési Terv készítésének ütemezése</a:t>
            </a:r>
          </a:p>
          <a:p>
            <a:pPr marL="274320" indent="-274320" fontAlgn="auto">
              <a:spcAft>
                <a:spcPts val="0"/>
              </a:spcAft>
              <a:buClr>
                <a:schemeClr val="accent3"/>
              </a:buClr>
              <a:buFont typeface="Wingdings 2"/>
              <a:buChar char=""/>
              <a:defRPr/>
            </a:pPr>
            <a:endParaRPr lang="hu-HU" sz="2200" b="1" dirty="0" smtClean="0">
              <a:latin typeface="+mj-lt"/>
            </a:endParaRPr>
          </a:p>
          <a:p>
            <a:pPr marL="274320" indent="-274320" fontAlgn="auto">
              <a:spcAft>
                <a:spcPts val="0"/>
              </a:spcAft>
              <a:buClr>
                <a:schemeClr val="accent3"/>
              </a:buClr>
              <a:buFont typeface="Wingdings 2"/>
              <a:buChar char=""/>
              <a:defRPr/>
            </a:pPr>
            <a:endParaRPr lang="hu-HU" sz="2200" b="1" dirty="0" smtClean="0">
              <a:latin typeface="+mj-lt"/>
            </a:endParaRPr>
          </a:p>
          <a:p>
            <a:pPr marL="274320" indent="-274320" fontAlgn="auto">
              <a:spcAft>
                <a:spcPts val="0"/>
              </a:spcAft>
              <a:buClr>
                <a:schemeClr val="accent3"/>
              </a:buClr>
              <a:buFont typeface="Wingdings 2"/>
              <a:buChar char=""/>
              <a:defRPr/>
            </a:pPr>
            <a:endParaRPr lang="hu-HU" sz="2200" b="1" dirty="0" smtClean="0">
              <a:latin typeface="+mj-lt"/>
            </a:endParaRPr>
          </a:p>
          <a:p>
            <a:pPr marL="274320" indent="-274320" fontAlgn="auto">
              <a:spcAft>
                <a:spcPts val="0"/>
              </a:spcAft>
              <a:buClr>
                <a:schemeClr val="accent3"/>
              </a:buClr>
              <a:buFont typeface="Wingdings 2"/>
              <a:buChar char=""/>
              <a:defRPr/>
            </a:pPr>
            <a:endParaRPr lang="hu-HU" sz="2200" b="1" dirty="0" smtClean="0">
              <a:latin typeface="+mj-lt"/>
            </a:endParaRPr>
          </a:p>
          <a:p>
            <a:pPr marL="274320" indent="-274320" fontAlgn="auto">
              <a:spcAft>
                <a:spcPts val="0"/>
              </a:spcAft>
              <a:buClr>
                <a:schemeClr val="accent3"/>
              </a:buClr>
              <a:buFont typeface="Wingdings 2"/>
              <a:buChar char=""/>
              <a:defRPr/>
            </a:pPr>
            <a:endParaRPr lang="hu-HU" sz="2200" b="1" dirty="0" smtClean="0">
              <a:latin typeface="+mj-lt"/>
            </a:endParaRPr>
          </a:p>
          <a:p>
            <a:pPr marL="274320" indent="-274320" fontAlgn="auto">
              <a:spcAft>
                <a:spcPts val="0"/>
              </a:spcAft>
              <a:buClr>
                <a:schemeClr val="accent3"/>
              </a:buClr>
              <a:buFont typeface="Wingdings 2"/>
              <a:buChar char=""/>
              <a:defRPr/>
            </a:pPr>
            <a:endParaRPr lang="hu-HU" sz="2200" b="1" dirty="0" smtClean="0">
              <a:latin typeface="+mj-lt"/>
            </a:endParaRPr>
          </a:p>
          <a:p>
            <a:pPr marL="274320" indent="-274320" fontAlgn="auto">
              <a:spcAft>
                <a:spcPts val="0"/>
              </a:spcAft>
              <a:buClr>
                <a:schemeClr val="accent3"/>
              </a:buClr>
              <a:buFont typeface="Wingdings 2"/>
              <a:buChar char=""/>
              <a:defRPr/>
            </a:pPr>
            <a:endParaRPr lang="hu-HU" sz="2200" b="1" dirty="0" smtClean="0">
              <a:latin typeface="+mj-lt"/>
            </a:endParaRPr>
          </a:p>
          <a:p>
            <a:pPr marL="274320" indent="-274320" fontAlgn="auto">
              <a:spcAft>
                <a:spcPts val="0"/>
              </a:spcAft>
              <a:buClr>
                <a:schemeClr val="accent3"/>
              </a:buClr>
              <a:buFont typeface="Wingdings 2"/>
              <a:buChar char=""/>
              <a:defRPr/>
            </a:pPr>
            <a:endParaRPr lang="hu-HU" sz="2200" b="1" dirty="0" smtClean="0">
              <a:latin typeface="+mj-lt"/>
            </a:endParaRPr>
          </a:p>
          <a:p>
            <a:pPr marL="274320" indent="-274320" fontAlgn="auto">
              <a:spcAft>
                <a:spcPts val="0"/>
              </a:spcAft>
              <a:buClr>
                <a:schemeClr val="accent3"/>
              </a:buClr>
              <a:buFont typeface="Wingdings 2"/>
              <a:buChar char=""/>
              <a:defRPr/>
            </a:pPr>
            <a:endParaRPr lang="hu-HU" sz="2200" b="1" dirty="0" smtClean="0">
              <a:latin typeface="+mj-lt"/>
            </a:endParaRPr>
          </a:p>
          <a:p>
            <a:pPr marL="274320" indent="-274320" fontAlgn="auto">
              <a:spcAft>
                <a:spcPts val="0"/>
              </a:spcAft>
              <a:buClr>
                <a:schemeClr val="accent3"/>
              </a:buClr>
              <a:buFont typeface="Wingdings 2"/>
              <a:buNone/>
              <a:defRPr/>
            </a:pPr>
            <a:r>
              <a:rPr lang="hu-HU" sz="2200" dirty="0" smtClean="0">
                <a:latin typeface="+mj-lt"/>
              </a:rPr>
              <a:t> </a:t>
            </a:r>
          </a:p>
          <a:p>
            <a:pPr marL="274320" indent="-274320" algn="just" fontAlgn="auto">
              <a:spcAft>
                <a:spcPts val="0"/>
              </a:spcAft>
              <a:buClr>
                <a:schemeClr val="accent3"/>
              </a:buClr>
              <a:buFont typeface="Wingdings 2"/>
              <a:buChar char=""/>
              <a:defRPr/>
            </a:pPr>
            <a:r>
              <a:rPr lang="hu-HU" sz="2200" dirty="0" smtClean="0">
                <a:latin typeface="+mj-lt"/>
              </a:rPr>
              <a:t>Az egyszerűsített közbeszerzési eljárásban az Oktatási Bizottság a „</a:t>
            </a:r>
            <a:r>
              <a:rPr lang="hu-HU" sz="2200" dirty="0" err="1" smtClean="0">
                <a:latin typeface="+mj-lt"/>
              </a:rPr>
              <a:t>Suliszervíz</a:t>
            </a:r>
            <a:r>
              <a:rPr lang="hu-HU" sz="2200" dirty="0" smtClean="0">
                <a:latin typeface="+mj-lt"/>
              </a:rPr>
              <a:t>” Pedagógiai Szakmai Szolgáltató Intézetet találta a legalkalmasabbnak a terv elkészítésére.   </a:t>
            </a:r>
          </a:p>
          <a:p>
            <a:pPr marL="274320" indent="-274320" algn="just" fontAlgn="auto">
              <a:spcAft>
                <a:spcPts val="0"/>
              </a:spcAft>
              <a:buClr>
                <a:schemeClr val="accent3"/>
              </a:buClr>
              <a:buFont typeface="Wingdings 2"/>
              <a:buChar char=""/>
              <a:defRPr/>
            </a:pPr>
            <a:r>
              <a:rPr lang="hu-HU" sz="2200" dirty="0" smtClean="0">
                <a:latin typeface="+mj-lt"/>
              </a:rPr>
              <a:t>Nyíregyháza MJV Közgyűlése 2008. júniusi ülésén tárgyalta az előterjesztést.</a:t>
            </a:r>
          </a:p>
          <a:p>
            <a:pPr marL="274320" indent="-274320" fontAlgn="auto">
              <a:spcAft>
                <a:spcPts val="0"/>
              </a:spcAft>
              <a:buClr>
                <a:schemeClr val="accent3"/>
              </a:buClr>
              <a:buFont typeface="Wingdings 2"/>
              <a:buChar char=""/>
              <a:defRPr/>
            </a:pPr>
            <a:endParaRPr lang="hu-HU" b="1" dirty="0" smtClean="0"/>
          </a:p>
          <a:p>
            <a:pPr marL="274320" indent="-274320" fontAlgn="auto">
              <a:spcAft>
                <a:spcPts val="0"/>
              </a:spcAft>
              <a:buClr>
                <a:schemeClr val="accent3"/>
              </a:buClr>
              <a:buFont typeface="Wingdings 2"/>
              <a:buChar char=""/>
              <a:defRPr/>
            </a:pPr>
            <a:endParaRPr lang="hu-HU" dirty="0" smtClean="0"/>
          </a:p>
        </p:txBody>
      </p:sp>
      <p:graphicFrame>
        <p:nvGraphicFramePr>
          <p:cNvPr id="4" name="Táblázat 3"/>
          <p:cNvGraphicFramePr>
            <a:graphicFrameLocks noGrp="1"/>
          </p:cNvGraphicFramePr>
          <p:nvPr/>
        </p:nvGraphicFramePr>
        <p:xfrm>
          <a:off x="1331913" y="908050"/>
          <a:ext cx="6096000" cy="3516313"/>
        </p:xfrm>
        <a:graphic>
          <a:graphicData uri="http://schemas.openxmlformats.org/drawingml/2006/table">
            <a:tbl>
              <a:tblPr/>
              <a:tblGrid>
                <a:gridCol w="2032000"/>
                <a:gridCol w="2032000"/>
                <a:gridCol w="20320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u-HU" sz="1200" b="1" i="0" u="none" strike="noStrike" cap="none" normalizeH="0" baseline="0" smtClean="0">
                        <a:ln>
                          <a:noFill/>
                        </a:ln>
                        <a:solidFill>
                          <a:srgbClr val="FFFFFF"/>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u-HU" sz="1200" b="1" i="0" u="none" strike="noStrike" cap="none" normalizeH="0" baseline="0" smtClean="0">
                          <a:ln>
                            <a:noFill/>
                          </a:ln>
                          <a:solidFill>
                            <a:srgbClr val="FFFFFF"/>
                          </a:solidFill>
                          <a:effectLst/>
                          <a:latin typeface="Times New Roman" pitchFamily="18" charset="0"/>
                          <a:cs typeface="Times New Roman" pitchFamily="18" charset="0"/>
                        </a:rPr>
                        <a:t>Feladat</a:t>
                      </a:r>
                      <a:endParaRPr kumimoji="0" lang="hu-HU" sz="1200" b="1" i="0" u="none" strike="noStrike" cap="none" normalizeH="0" baseline="0" smtClean="0">
                        <a:ln>
                          <a:noFill/>
                        </a:ln>
                        <a:solidFill>
                          <a:srgbClr val="FFFFFF"/>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u-HU" sz="1200" b="1" i="0" u="none" strike="noStrike" cap="none" normalizeH="0" baseline="0" smtClean="0">
                        <a:ln>
                          <a:noFill/>
                        </a:ln>
                        <a:solidFill>
                          <a:srgbClr val="FFFFFF"/>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u-HU" sz="1200" b="1" i="0" u="none" strike="noStrike" cap="none" normalizeH="0" baseline="0" smtClean="0">
                          <a:ln>
                            <a:noFill/>
                          </a:ln>
                          <a:solidFill>
                            <a:srgbClr val="FFFFFF"/>
                          </a:solidFill>
                          <a:effectLst/>
                          <a:latin typeface="Times New Roman" pitchFamily="18" charset="0"/>
                          <a:cs typeface="Times New Roman" pitchFamily="18" charset="0"/>
                        </a:rPr>
                        <a:t>Határidő</a:t>
                      </a:r>
                      <a:endParaRPr kumimoji="0" lang="hu-HU" sz="1200" b="1" i="0" u="none" strike="noStrike" cap="none" normalizeH="0" baseline="0" smtClean="0">
                        <a:ln>
                          <a:noFill/>
                        </a:ln>
                        <a:solidFill>
                          <a:srgbClr val="FFFFFF"/>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u-HU" sz="1200" b="1" i="0" u="none" strike="noStrike" cap="none" normalizeH="0" baseline="0" smtClean="0">
                        <a:ln>
                          <a:noFill/>
                        </a:ln>
                        <a:solidFill>
                          <a:srgbClr val="FFFFFF"/>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u-HU" sz="1200" b="1" i="0" u="none" strike="noStrike" cap="none" normalizeH="0" baseline="0" smtClean="0">
                          <a:ln>
                            <a:noFill/>
                          </a:ln>
                          <a:solidFill>
                            <a:srgbClr val="FFFFFF"/>
                          </a:solidFill>
                          <a:effectLst/>
                          <a:latin typeface="Times New Roman" pitchFamily="18" charset="0"/>
                          <a:cs typeface="Times New Roman" pitchFamily="18" charset="0"/>
                        </a:rPr>
                        <a:t>Felelős</a:t>
                      </a:r>
                      <a:endParaRPr kumimoji="0" lang="hu-HU" sz="1200" b="1" i="0" u="none" strike="noStrike" cap="none" normalizeH="0" baseline="0" smtClean="0">
                        <a:ln>
                          <a:noFill/>
                        </a:ln>
                        <a:solidFill>
                          <a:srgbClr val="FFFFFF"/>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Szakmai szolgáltató kiválasztása</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2008.01.31.</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OKSI irodavezető</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Önkormányzatok helyi terveinek áttekintése </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2008.02.29.</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Szakmai szolgáltató</a:t>
                      </a:r>
                      <a:endParaRPr kumimoji="0" lang="hu-HU" sz="1200" b="0" i="0" u="none" strike="noStrike" cap="none" normalizeH="0" baseline="0" smtClean="0">
                        <a:ln>
                          <a:noFill/>
                        </a:ln>
                        <a:solidFill>
                          <a:srgbClr val="000000"/>
                        </a:solidFill>
                        <a:effectLst/>
                        <a:latin typeface="Arial"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polgármesterek, irodavezető</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Helyi oktatáspolitikai alapelvek megfogalmazása</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2008.03.07.</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Szakmai szolgáltató</a:t>
                      </a:r>
                      <a:endParaRPr kumimoji="0" lang="hu-HU" sz="1200" b="0" i="0" u="none" strike="noStrike" cap="none" normalizeH="0" baseline="0" smtClean="0">
                        <a:ln>
                          <a:noFill/>
                        </a:ln>
                        <a:solidFill>
                          <a:srgbClr val="000000"/>
                        </a:solidFill>
                        <a:effectLst/>
                        <a:latin typeface="Arial"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polgármesterek, irodavezető</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Kötelező és nem kötelező feladatok meghatározása</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2008.03.14.</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Szakmai szolgáltató</a:t>
                      </a:r>
                      <a:endParaRPr kumimoji="0" lang="hu-HU" sz="1200" b="0" i="0" u="none" strike="noStrike" cap="none" normalizeH="0" baseline="0" smtClean="0">
                        <a:ln>
                          <a:noFill/>
                        </a:ln>
                        <a:solidFill>
                          <a:srgbClr val="000000"/>
                        </a:solidFill>
                        <a:effectLst/>
                        <a:latin typeface="Arial"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polgármesterek, irodavezető</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Az intézményfokokat érintő intézkedések meghatározása</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2008.03.14.</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Szakmai szolgáltató</a:t>
                      </a:r>
                      <a:endParaRPr kumimoji="0" lang="hu-HU" sz="1200" b="0" i="0" u="none" strike="noStrike" cap="none" normalizeH="0" baseline="0" smtClean="0">
                        <a:ln>
                          <a:noFill/>
                        </a:ln>
                        <a:solidFill>
                          <a:srgbClr val="000000"/>
                        </a:solidFill>
                        <a:effectLst/>
                        <a:latin typeface="Arial"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polgármesterek, irodavezető</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Az egységes közoktatási intézkedési terv elkészítése</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2008.03.28. </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Szakmai szolgáltató</a:t>
                      </a:r>
                      <a:endParaRPr kumimoji="0" lang="hu-HU" sz="1200" b="0" i="0" u="none" strike="noStrike" cap="none" normalizeH="0" baseline="0" smtClean="0">
                        <a:ln>
                          <a:noFill/>
                        </a:ln>
                        <a:solidFill>
                          <a:srgbClr val="000000"/>
                        </a:solidFill>
                        <a:effectLst/>
                        <a:latin typeface="Arial"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OKSI irodavezető</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Véleményezések</a:t>
                      </a:r>
                      <a:endParaRPr kumimoji="0" lang="hu-HU" sz="1200" b="0" i="0" u="none" strike="noStrike" cap="none" normalizeH="0" baseline="0" smtClean="0">
                        <a:ln>
                          <a:noFill/>
                        </a:ln>
                        <a:solidFill>
                          <a:srgbClr val="000000"/>
                        </a:solidFill>
                        <a:effectLst/>
                        <a:latin typeface="Arial"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lebonyolítása</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2008.04.07.</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OKSI irodavezető</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Közgyűlés tárgyalja</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2008. áprilisi ülésén</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Beterjesztő</a:t>
                      </a:r>
                      <a:endParaRPr kumimoji="0" lang="hu-HU" sz="1200" b="0" i="0" u="none" strike="noStrike" cap="none" normalizeH="0" baseline="0" smtClean="0">
                        <a:ln>
                          <a:noFill/>
                        </a:ln>
                        <a:solidFill>
                          <a:srgbClr val="000000"/>
                        </a:solidFill>
                        <a:effectLst/>
                        <a:latin typeface="Arial"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a területért felelős</a:t>
                      </a:r>
                      <a:endParaRPr kumimoji="0" lang="hu-HU" sz="1200" b="0" i="0" u="none" strike="noStrike" cap="none" normalizeH="0" baseline="0" smtClean="0">
                        <a:ln>
                          <a:noFill/>
                        </a:ln>
                        <a:solidFill>
                          <a:srgbClr val="000000"/>
                        </a:solidFill>
                        <a:effectLst/>
                        <a:latin typeface="Arial"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rgbClr val="000000"/>
                          </a:solidFill>
                          <a:effectLst/>
                          <a:latin typeface="Times New Roman" pitchFamily="18" charset="0"/>
                          <a:cs typeface="Times New Roman" pitchFamily="18" charset="0"/>
                        </a:rPr>
                        <a:t>alpolgármester</a:t>
                      </a:r>
                      <a:endParaRPr kumimoji="0" lang="hu-HU" sz="1200" b="0" i="0" u="none" strike="noStrike" cap="none" normalizeH="0" baseline="0" smtClean="0">
                        <a:ln>
                          <a:noFill/>
                        </a:ln>
                        <a:solidFill>
                          <a:srgbClr val="000000"/>
                        </a:solidFill>
                        <a:effectLst/>
                        <a:latin typeface="Arial" charset="0"/>
                        <a:cs typeface="Times New Roman" pitchFamily="18" charset="0"/>
                      </a:endParaRPr>
                    </a:p>
                  </a:txBody>
                  <a:tcPr marL="44450" marR="4445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bl>
          </a:graphicData>
        </a:graphic>
      </p:graphicFrame>
      <p:sp>
        <p:nvSpPr>
          <p:cNvPr id="5" name="Dia számának helye 4"/>
          <p:cNvSpPr>
            <a:spLocks noGrp="1"/>
          </p:cNvSpPr>
          <p:nvPr>
            <p:ph type="sldNum" sz="quarter" idx="12"/>
          </p:nvPr>
        </p:nvSpPr>
        <p:spPr/>
        <p:txBody>
          <a:bodyPr/>
          <a:lstStyle/>
          <a:p>
            <a:pPr>
              <a:defRPr/>
            </a:pPr>
            <a:fld id="{89737D83-C911-4864-90DC-E105D6309B5D}" type="slidenum">
              <a:rPr lang="hu-HU"/>
              <a:pPr>
                <a:defRPr/>
              </a:pPr>
              <a:t>9</a:t>
            </a:fld>
            <a:endParaRPr lang="hu-HU"/>
          </a:p>
        </p:txBody>
      </p:sp>
      <p:sp>
        <p:nvSpPr>
          <p:cNvPr id="6" name="Dátum helye 5"/>
          <p:cNvSpPr>
            <a:spLocks noGrp="1"/>
          </p:cNvSpPr>
          <p:nvPr>
            <p:ph type="dt" sz="quarter" idx="10"/>
          </p:nvPr>
        </p:nvSpPr>
        <p:spPr/>
        <p:txBody>
          <a:bodyPr/>
          <a:lstStyle/>
          <a:p>
            <a:pPr>
              <a:defRPr/>
            </a:pPr>
            <a:fld id="{0ADD87B8-9652-4845-B46A-D73A7E4CEB0D}" type="datetime1">
              <a:rPr lang="hu-HU"/>
              <a:pPr>
                <a:defRPr/>
              </a:pPr>
              <a:t>2012.05.06.</a:t>
            </a:fld>
            <a:endParaRPr lang="hu-H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TotalTime>
  <Words>6562</Words>
  <Application>Microsoft Office PowerPoint</Application>
  <PresentationFormat>Diavetítés a képernyőre (4:3 oldalarány)</PresentationFormat>
  <Paragraphs>1168</Paragraphs>
  <Slides>65</Slides>
  <Notes>0</Notes>
  <HiddenSlides>0</HiddenSlides>
  <MMClips>0</MMClips>
  <ScaleCrop>false</ScaleCrop>
  <HeadingPairs>
    <vt:vector size="6" baseType="variant">
      <vt:variant>
        <vt:lpstr>Használt betűtípusok</vt:lpstr>
      </vt:variant>
      <vt:variant>
        <vt:i4>8</vt:i4>
      </vt:variant>
      <vt:variant>
        <vt:lpstr>Tervezősablon</vt:lpstr>
      </vt:variant>
      <vt:variant>
        <vt:i4>2</vt:i4>
      </vt:variant>
      <vt:variant>
        <vt:lpstr>Diacímek</vt:lpstr>
      </vt:variant>
      <vt:variant>
        <vt:i4>65</vt:i4>
      </vt:variant>
    </vt:vector>
  </HeadingPairs>
  <TitlesOfParts>
    <vt:vector size="75" baseType="lpstr">
      <vt:lpstr>Constantia</vt:lpstr>
      <vt:lpstr>Arial</vt:lpstr>
      <vt:lpstr>Calibri</vt:lpstr>
      <vt:lpstr>Wingdings 2</vt:lpstr>
      <vt:lpstr>Courier New</vt:lpstr>
      <vt:lpstr>Times New Roman</vt:lpstr>
      <vt:lpstr>Helv</vt:lpstr>
      <vt:lpstr>Comic Sans MS</vt:lpstr>
      <vt:lpstr>Áramlás</vt:lpstr>
      <vt:lpstr>Áramlás</vt:lpstr>
      <vt:lpstr>1. dia</vt:lpstr>
      <vt:lpstr>Intézkedési terv fogalma: </vt:lpstr>
      <vt:lpstr>3. dia</vt:lpstr>
      <vt:lpstr>4. dia</vt:lpstr>
      <vt:lpstr>Önkormányzati közoktatási intézkedési terv jogi szabályozása: </vt:lpstr>
      <vt:lpstr>6. dia</vt:lpstr>
      <vt:lpstr>A NYÍRSÉGI KISTÉRSÉGI INTÉZKEDÉSI TERV ELŐKÉSZÍTÉSE </vt:lpstr>
      <vt:lpstr>1.sz. melléklet- Nyírségi Többcélú Kistérségi Társulás Közoktatási Intézkedési Terv (elfogadott tartalmi szerkezet)   </vt:lpstr>
      <vt:lpstr>9. dia</vt:lpstr>
      <vt:lpstr>A KISTÉRSÉGI INTÉZKEDÉSI TERV ELKÉSZÍTÉSÉNEK ÉS ELFOGADÁSÁNAK HELYI SZABÁLYAI </vt:lpstr>
      <vt:lpstr>11. dia</vt:lpstr>
      <vt:lpstr>12. dia</vt:lpstr>
      <vt:lpstr>A Nyírségi Többcélú Kistérségi Társulás Közoktatási-feladatellátási, Intézményhálózat-működtetési és Fejlesztési /Intézkedési/Terve 2008-2014. FELÉPÍTÉSE, TARTALMA</vt:lpstr>
      <vt:lpstr>I. NYÍRSÉGI TÖBBCÉLÚ KISTÉRSÉGI TÁRSULÁS (NYITÖT) </vt:lpstr>
      <vt:lpstr>Az alapító önkormányzatok:  </vt:lpstr>
      <vt:lpstr>Célja: </vt:lpstr>
      <vt:lpstr>Vállalt feladatok: </vt:lpstr>
      <vt:lpstr>II. HELYZETELEMZÉS </vt:lpstr>
      <vt:lpstr>2. A közoktatási feladatellátás biztosítása a kistérségben   Óvodai feladatellátás intézményi és szervezeti keretei a kistérségben: </vt:lpstr>
      <vt:lpstr>20. dia</vt:lpstr>
      <vt:lpstr>2.1.3. Óvodai feladatellátás intézményi és szervezeti keretei nem önkormányzati fenntartásban </vt:lpstr>
      <vt:lpstr>2.2. Általános iskolai feladatellátás intézményi és szervezeti keretei a kistérségben: </vt:lpstr>
      <vt:lpstr>23. dia</vt:lpstr>
      <vt:lpstr>24. dia</vt:lpstr>
      <vt:lpstr>Középfokú oktatás biztosításának intézményi és szervezeti keretei a kistérségben: </vt:lpstr>
      <vt:lpstr>26. dia</vt:lpstr>
      <vt:lpstr>2.4. Diákotthoni és kollégiumi ellátás </vt:lpstr>
      <vt:lpstr>28. dia</vt:lpstr>
      <vt:lpstr>2.7. Egyéb a kistérségben ellátott közoktatási feladatok biztosítása </vt:lpstr>
      <vt:lpstr>30. dia</vt:lpstr>
      <vt:lpstr>2.8. Nem állami, nem önkormányzati fenntartókkal történő együttműködés módjai </vt:lpstr>
      <vt:lpstr>32. dia</vt:lpstr>
      <vt:lpstr>A tanulók megoszlása az oktatási intézményekben: </vt:lpstr>
      <vt:lpstr>III. A KÖZOKTATÁSI FELADATELLÁTÁS TERÉN MEGFOGALMAZOTT SZERVEZÉSI ÉS FEJLESZTÉSI CÉLOK A KISTÉRSÉGBEN </vt:lpstr>
      <vt:lpstr>III.1. Az Észak-alöldi régió közoktatási-fejlesztési koncepciója (2007-2013) </vt:lpstr>
      <vt:lpstr>B; A közoktatás-fejlesztés regionális stratégiai céljai </vt:lpstr>
      <vt:lpstr>III.1.2. A célok rendszere a nyíregyházai kistérségben </vt:lpstr>
      <vt:lpstr>III.1.3. Fejlesztési célok, irányok, prioritások az óvodai ellátás területén:</vt:lpstr>
      <vt:lpstr> </vt:lpstr>
      <vt:lpstr>III.1.4. Fejlesztési célok, irányok, prioritások az általános iskolák területén </vt:lpstr>
      <vt:lpstr>41. dia</vt:lpstr>
      <vt:lpstr>42. dia</vt:lpstr>
      <vt:lpstr>III.1.5. Fejlesztési célok, irányok, prioritások a középiskolai intézményrendszerben </vt:lpstr>
      <vt:lpstr>III.1.5.1. Az intézményhálózat egészére vonatkozó kiemelt célkitűzések, prioritások (Intézménytípustól függetlenül érvényesítendő középtávú program-elemek) </vt:lpstr>
      <vt:lpstr>45. dia</vt:lpstr>
      <vt:lpstr>  III.1.5.2. Intézménytípusonkénti fejlesztési célok és feladatok </vt:lpstr>
      <vt:lpstr>A szakképzés-szervezési feltételrendszer konkrét elvárásai és feladatai: </vt:lpstr>
      <vt:lpstr>III.1.6. Fejlesztési elképzelések a NYITÖT sajátos nevelési igényű gyermekeinek/tanulóinak ellátására </vt:lpstr>
      <vt:lpstr> A NYITÖT INTÉZMÉNYEI</vt:lpstr>
      <vt:lpstr>III.2. Az intézményrendszer működtetésével, fenntartásával  INFRASTRUKTURÁLIS ÉS TARTALMI  fejlesztésével összefüggő elképzelések III.2.1. ÓVODAI NEVELÉS (településenként egységesen lebontva az alábbi módon szerepel) </vt:lpstr>
      <vt:lpstr>III.2.3. KÖZÉPISKOLÁK (Nyíregyháza) </vt:lpstr>
      <vt:lpstr>III.3. AZ INTÉZMÉNYRENDSZER ÁTSZERVEZÉSÉVEL ÖSSZEFÜGGŐ ELKÉPZELÉSEK   III.3.1 ÓVODAI NEVELÉS TERÜLETÉN </vt:lpstr>
      <vt:lpstr>III.3.2. ÁLTALÁNOS ISKOLÁK   Az iskolafenntartóra vonatkozó javaslatok: </vt:lpstr>
      <vt:lpstr>III.3.2.1. NYÍREGYHÁZA </vt:lpstr>
      <vt:lpstr>III.3.3. KÖZÉPISKOLÁK </vt:lpstr>
      <vt:lpstr>III.4. KISTÉRSÉGI PEDAGÓGIAI INNOVÁCIÓ   </vt:lpstr>
      <vt:lpstr>III.4.1. ÉRTÉKELÉS ÉS NYOMON KÖVETÉS </vt:lpstr>
      <vt:lpstr>III.4.2. A PEDAGÓGIAI MUNKA MEGÚJÍTÁSÁNAK SZÜKSÉGESSÉGE ÉS LEHETSÉGES IRÁNYAI A KISTÉRSÉG ÓVODÁIBAN ÉS ISKOLÁIBAN </vt:lpstr>
      <vt:lpstr>III.4.3. PEDAGÓGIAI SZAKMAI SZOLGÁLTATÁS </vt:lpstr>
      <vt:lpstr>Közös irányelvek a külső értékelések számára (fenntartói értékelés) </vt:lpstr>
      <vt:lpstr>III.5. KÖZOKTATÁSI ESÉLYEGYENLŐSÉGI INTÉZKEDÉSI TERV   </vt:lpstr>
      <vt:lpstr>III.6. A FEJLESZTÉSI CÉLOK MEGVALÓSÍTÁSÁNAK ÜTEMEZÉSE, ESZKÖZRENDSZERE </vt:lpstr>
      <vt:lpstr>63. dia</vt:lpstr>
      <vt:lpstr>64. dia</vt:lpstr>
      <vt:lpstr>IV. AZ INTÉZKEDÉSI TERV ÖSSZHANGJA A HELYI ÉS MEGYEI SZINTŰ TERVEZÉSSEL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Hornyák Enikő</dc:creator>
  <cp:lastModifiedBy>Maklári Zsolt</cp:lastModifiedBy>
  <cp:revision>94</cp:revision>
  <dcterms:created xsi:type="dcterms:W3CDTF">2012-05-02T16:05:54Z</dcterms:created>
  <dcterms:modified xsi:type="dcterms:W3CDTF">2012-05-06T16:56:57Z</dcterms:modified>
</cp:coreProperties>
</file>